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39" r:id="rId2"/>
    <p:sldId id="752" r:id="rId3"/>
    <p:sldId id="791" r:id="rId4"/>
    <p:sldId id="790" r:id="rId5"/>
    <p:sldId id="347" r:id="rId6"/>
    <p:sldId id="759" r:id="rId7"/>
    <p:sldId id="764" r:id="rId8"/>
    <p:sldId id="757" r:id="rId9"/>
    <p:sldId id="760" r:id="rId10"/>
    <p:sldId id="762" r:id="rId11"/>
    <p:sldId id="761" r:id="rId12"/>
    <p:sldId id="794" r:id="rId13"/>
    <p:sldId id="792" r:id="rId14"/>
    <p:sldId id="774" r:id="rId15"/>
    <p:sldId id="763" r:id="rId16"/>
    <p:sldId id="765" r:id="rId17"/>
    <p:sldId id="772" r:id="rId18"/>
    <p:sldId id="768" r:id="rId19"/>
    <p:sldId id="767" r:id="rId20"/>
    <p:sldId id="771" r:id="rId21"/>
    <p:sldId id="766" r:id="rId22"/>
    <p:sldId id="769" r:id="rId23"/>
    <p:sldId id="770" r:id="rId24"/>
    <p:sldId id="297" r:id="rId25"/>
    <p:sldId id="753" r:id="rId26"/>
    <p:sldId id="793" r:id="rId27"/>
    <p:sldId id="773" r:id="rId28"/>
    <p:sldId id="754" r:id="rId29"/>
    <p:sldId id="755" r:id="rId30"/>
    <p:sldId id="756" r:id="rId31"/>
    <p:sldId id="789" r:id="rId32"/>
    <p:sldId id="758" r:id="rId33"/>
    <p:sldId id="775" r:id="rId34"/>
    <p:sldId id="776" r:id="rId35"/>
    <p:sldId id="777" r:id="rId36"/>
    <p:sldId id="778" r:id="rId37"/>
    <p:sldId id="779" r:id="rId38"/>
    <p:sldId id="780" r:id="rId39"/>
    <p:sldId id="781" r:id="rId40"/>
    <p:sldId id="782" r:id="rId41"/>
    <p:sldId id="783" r:id="rId42"/>
    <p:sldId id="784" r:id="rId43"/>
    <p:sldId id="785" r:id="rId44"/>
    <p:sldId id="786" r:id="rId45"/>
    <p:sldId id="787" r:id="rId46"/>
    <p:sldId id="788" r:id="rId47"/>
    <p:sldId id="315" r:id="rId48"/>
  </p:sldIdLst>
  <p:sldSz cx="19799300" cy="11160125"/>
  <p:notesSz cx="6858000" cy="9144000"/>
  <p:embeddedFontLs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Tinkoff Sans" panose="02000506050000020004" pitchFamily="2" charset="77"/>
      <p:regular r:id="rId55"/>
      <p:bold r:id="rId56"/>
    </p:embeddedFont>
    <p:embeddedFont>
      <p:font typeface="TINKOFFSANS-MEDIUM" panose="02000806050000020004" pitchFamily="2" charset="77"/>
      <p:regular r:id="rId57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FF"/>
    <a:srgbClr val="CEFFDD"/>
    <a:srgbClr val="B0D8AC"/>
    <a:srgbClr val="FF7B75"/>
    <a:srgbClr val="428BF9"/>
    <a:srgbClr val="F5F5F6"/>
    <a:srgbClr val="458BF9"/>
    <a:srgbClr val="F5F5F8"/>
    <a:srgbClr val="F9F9F9"/>
    <a:srgbClr val="D87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889"/>
  </p:normalViewPr>
  <p:slideViewPr>
    <p:cSldViewPr snapToGrid="0" snapToObjects="1" showGuides="1">
      <p:cViewPr varScale="1">
        <p:scale>
          <a:sx n="94" d="100"/>
          <a:sy n="94" d="100"/>
        </p:scale>
        <p:origin x="1008" y="21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27.03.2024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5882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241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4726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6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061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753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50512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509663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51472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1813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040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12671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329316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875590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14220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787905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1540091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5543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04860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96252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774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307946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0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440658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Архитектура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Экстракт извлекает данные из </a:t>
            </a:r>
            <a:r>
              <a:rPr lang="en-US" dirty="0"/>
              <a:t>REDO</a:t>
            </a:r>
            <a:r>
              <a:rPr lang="ru-RU" dirty="0"/>
              <a:t>, пишет в </a:t>
            </a:r>
            <a:r>
              <a:rPr lang="ru-RU" dirty="0" err="1"/>
              <a:t>трайлфалы</a:t>
            </a:r>
            <a:r>
              <a:rPr lang="ru-RU" dirty="0"/>
              <a:t> (ин-</a:t>
            </a:r>
            <a:r>
              <a:rPr lang="ru-RU" dirty="0" err="1"/>
              <a:t>фия</a:t>
            </a:r>
            <a:r>
              <a:rPr lang="ru-RU" dirty="0"/>
              <a:t> о транзакциях)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Трайлф-айл</a:t>
            </a:r>
            <a:r>
              <a:rPr lang="ru-RU" dirty="0"/>
              <a:t>  - содержит инф-</a:t>
            </a:r>
            <a:r>
              <a:rPr lang="ru-RU" dirty="0" err="1"/>
              <a:t>ию</a:t>
            </a:r>
            <a:r>
              <a:rPr lang="ru-RU" dirty="0"/>
              <a:t> о </a:t>
            </a:r>
            <a:r>
              <a:rPr lang="ru-RU" dirty="0" err="1"/>
              <a:t>закомиченных</a:t>
            </a:r>
            <a:r>
              <a:rPr lang="ru-RU" dirty="0"/>
              <a:t> транзакциях, упорядоченных по времени </a:t>
            </a:r>
            <a:r>
              <a:rPr lang="ru-RU" dirty="0" err="1"/>
              <a:t>комита</a:t>
            </a:r>
            <a:r>
              <a:rPr lang="ru-RU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Репликат</a:t>
            </a:r>
            <a:r>
              <a:rPr lang="ru-RU" dirty="0"/>
              <a:t> –  выполняет обратное </a:t>
            </a:r>
            <a:r>
              <a:rPr lang="ru-RU" dirty="0" err="1"/>
              <a:t>преобрахование</a:t>
            </a:r>
            <a:r>
              <a:rPr lang="ru-RU" dirty="0"/>
              <a:t> конвертация в </a:t>
            </a:r>
            <a:r>
              <a:rPr lang="en-US" dirty="0"/>
              <a:t>DML </a:t>
            </a:r>
            <a:r>
              <a:rPr lang="ru-RU" dirty="0"/>
              <a:t>и </a:t>
            </a:r>
            <a:r>
              <a:rPr lang="ru-RU" dirty="0" err="1"/>
              <a:t>именение</a:t>
            </a:r>
            <a:r>
              <a:rPr lang="ru-RU" dirty="0"/>
              <a:t> на целевой системе</a:t>
            </a:r>
          </a:p>
        </p:txBody>
      </p:sp>
    </p:spTree>
    <p:extLst>
      <p:ext uri="{BB962C8B-B14F-4D97-AF65-F5344CB8AC3E}">
        <p14:creationId xmlns:p14="http://schemas.microsoft.com/office/powerpoint/2010/main" val="2349687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264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98376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Также во время репликации </a:t>
            </a:r>
            <a:r>
              <a:rPr lang="en-US" dirty="0"/>
              <a:t>GG </a:t>
            </a:r>
            <a:r>
              <a:rPr lang="ru-RU" dirty="0"/>
              <a:t>может группировать строки для ускорения производительности.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Рекурсивный</a:t>
            </a:r>
          </a:p>
        </p:txBody>
      </p:sp>
    </p:spTree>
    <p:extLst>
      <p:ext uri="{BB962C8B-B14F-4D97-AF65-F5344CB8AC3E}">
        <p14:creationId xmlns:p14="http://schemas.microsoft.com/office/powerpoint/2010/main" val="3814403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Oracle Dba </a:t>
            </a:r>
            <a:r>
              <a:rPr lang="ru-RU" dirty="0"/>
              <a:t>создают клона, главное, чтобы он был создан позже, чем  добавлен экстрактор. Таким образом, будет гарантировано, что все данные с момента включения экстрактора и до момента создания клона уже будут в </a:t>
            </a:r>
            <a:r>
              <a:rPr lang="ru-RU" dirty="0" err="1"/>
              <a:t>трейл</a:t>
            </a:r>
            <a:r>
              <a:rPr lang="ru-RU" dirty="0"/>
              <a:t>-файлах.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 помощью утилиты Бублик </a:t>
            </a:r>
            <a:r>
              <a:rPr lang="ru-RU" dirty="0" err="1"/>
              <a:t>прозиодится</a:t>
            </a:r>
            <a:r>
              <a:rPr lang="ru-RU" dirty="0"/>
              <a:t> выгрузка данных из копии в целевую БД </a:t>
            </a:r>
            <a:r>
              <a:rPr lang="en-US" dirty="0"/>
              <a:t>PostgreSQL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219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92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1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3624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506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582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3565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</a:t>
            </a:r>
            <a:r>
              <a:rPr lang="ru-RU"/>
              <a:t>стандартных настройках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3249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532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Данный подход требует дополнительных затрат на создание и поддержание конфигурации. Команде </a:t>
            </a:r>
            <a:r>
              <a:rPr lang="en-US" dirty="0"/>
              <a:t>DBA </a:t>
            </a:r>
            <a:r>
              <a:rPr lang="ru-RU" dirty="0"/>
              <a:t>необходимо </a:t>
            </a:r>
            <a:r>
              <a:rPr lang="ru-RU" dirty="0" err="1"/>
              <a:t>сделить</a:t>
            </a:r>
            <a:r>
              <a:rPr lang="ru-RU" dirty="0"/>
              <a:t> и реагировать </a:t>
            </a:r>
            <a:r>
              <a:rPr lang="ru-RU" dirty="0" err="1"/>
              <a:t>алерты</a:t>
            </a:r>
            <a:r>
              <a:rPr lang="ru-RU" dirty="0"/>
              <a:t>, разбираться в причинах отставания.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На это требуются ресурсы как инфраструктурные, так и человеческие.</a:t>
            </a:r>
          </a:p>
        </p:txBody>
      </p:sp>
    </p:spTree>
    <p:extLst>
      <p:ext uri="{BB962C8B-B14F-4D97-AF65-F5344CB8AC3E}">
        <p14:creationId xmlns:p14="http://schemas.microsoft.com/office/powerpoint/2010/main" val="2272562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0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59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3285744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426066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698127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171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752" r:id="rId8"/>
    <p:sldLayoutId id="2147483768" r:id="rId9"/>
    <p:sldLayoutId id="2147483758" r:id="rId10"/>
    <p:sldLayoutId id="2147483764" r:id="rId11"/>
    <p:sldLayoutId id="2147483753" r:id="rId12"/>
    <p:sldLayoutId id="2147483751" r:id="rId13"/>
    <p:sldLayoutId id="2147483742" r:id="rId14"/>
    <p:sldLayoutId id="2147483658" r:id="rId15"/>
    <p:sldLayoutId id="2147483659" r:id="rId16"/>
    <p:sldLayoutId id="2147483709" r:id="rId17"/>
    <p:sldLayoutId id="2147483741" r:id="rId18"/>
    <p:sldLayoutId id="2147483668" r:id="rId19"/>
    <p:sldLayoutId id="2147483745" r:id="rId20"/>
    <p:sldLayoutId id="2147483744" r:id="rId21"/>
    <p:sldLayoutId id="2147483767" r:id="rId22"/>
    <p:sldLayoutId id="2147483754" r:id="rId23"/>
    <p:sldLayoutId id="2147483757" r:id="rId24"/>
    <p:sldLayoutId id="2147483750" r:id="rId25"/>
    <p:sldLayoutId id="2147483712" r:id="rId26"/>
    <p:sldLayoutId id="2147483761" r:id="rId27"/>
    <p:sldLayoutId id="2147483762" r:id="rId28"/>
    <p:sldLayoutId id="2147483763" r:id="rId29"/>
    <p:sldLayoutId id="2147483689" r:id="rId30"/>
    <p:sldLayoutId id="2147483760" r:id="rId31"/>
    <p:sldLayoutId id="2147483756" r:id="rId32"/>
    <p:sldLayoutId id="2147483706" r:id="rId33"/>
    <p:sldLayoutId id="2147483711" r:id="rId34"/>
    <p:sldLayoutId id="2147483713" r:id="rId35"/>
    <p:sldLayoutId id="2147483716" r:id="rId36"/>
    <p:sldLayoutId id="2147483743" r:id="rId37"/>
    <p:sldLayoutId id="2147483755" r:id="rId38"/>
    <p:sldLayoutId id="2147483748" r:id="rId39"/>
    <p:sldLayoutId id="2147483749" r:id="rId40"/>
    <p:sldLayoutId id="2147483773" r:id="rId41"/>
    <p:sldLayoutId id="2147483774" r:id="rId42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blog/2007/01/23/dynamic-datasource-rout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baeldung.com/spring-abstract-routing-data-source" TargetMode="External"/><Relationship Id="rId4" Type="http://schemas.openxmlformats.org/officeDocument/2006/relationships/hyperlink" Target="https://docs.spring.io/spring-framework/docs/current/javadoc-api/org/springframework/jdbc/datasource/lookup/AbstractRoutingDataSourc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%2Fjava%2Fjavase%2F21%2Fdocs%2Fapi%2F%2F/java.base/java/lang/ThreadLoca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arudik/multi-datasourc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dbc.postgresql.org/documentation/publicapi/org/postgresql/copy/CopyManager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oracle.com/en/database/oracle/oracle-database/19/arpls/DBMS_PARALLEL_EXECUTE.html#GUID-D13B6975-09B5-4711-AD43-45F68228C1CC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dimarudik/bublik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3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z="2000" spc="31" dirty="0">
                <a:latin typeface="TINKOFFSANS-MEDIUM" panose="02000506050000020004" pitchFamily="2" charset="0"/>
              </a:rPr>
              <a:t>2</a:t>
            </a:r>
            <a:r>
              <a:rPr lang="en-US" sz="2000" spc="31" dirty="0">
                <a:latin typeface="TINKOFFSANS-MEDIUM" panose="02000506050000020004" pitchFamily="2" charset="0"/>
              </a:rPr>
              <a:t>8</a:t>
            </a:r>
            <a:r>
              <a:rPr lang="ru-RU" sz="2000" spc="31" dirty="0">
                <a:latin typeface="TINKOFFSANS-MEDIUM" panose="02000506050000020004" pitchFamily="2" charset="0"/>
              </a:rPr>
              <a:t>.03.2024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Дима Рудик</a:t>
            </a:r>
          </a:p>
          <a:p>
            <a:pPr>
              <a:lnSpc>
                <a:spcPct val="100000"/>
              </a:lnSpc>
            </a:pPr>
            <a:r>
              <a:rPr lang="ru-RU" spc="50" dirty="0">
                <a:latin typeface="TINKOFFSANS-MEDIUM" panose="02000506050000020004" pitchFamily="2" charset="0"/>
              </a:rPr>
              <a:t>Андрей Бронников</a:t>
            </a:r>
            <a:endParaRPr lang="ru-RU" sz="2000" spc="50" dirty="0">
              <a:latin typeface="TINKOFFSANS-MEDIUM" panose="02000506050000020004" pitchFamily="2" charset="0"/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Миграция данных из </a:t>
            </a:r>
            <a:r>
              <a:rPr lang="en-US" sz="7200" b="1" dirty="0">
                <a:latin typeface="Tinkoff Sans" panose="02000506050000020004" pitchFamily="2" charset="0"/>
              </a:rPr>
              <a:t>Oracle </a:t>
            </a:r>
            <a:r>
              <a:rPr lang="ru-RU" sz="7200" b="1" dirty="0">
                <a:latin typeface="Tinkoff Sans" panose="02000506050000020004" pitchFamily="2" charset="0"/>
              </a:rPr>
              <a:t>в </a:t>
            </a:r>
            <a:r>
              <a:rPr lang="en-US" sz="7200" b="1" dirty="0">
                <a:latin typeface="Tinkoff Sans" panose="02000506050000020004" pitchFamily="2" charset="0"/>
              </a:rPr>
              <a:t>PostgreSQL</a:t>
            </a:r>
            <a:endParaRPr lang="ru-RU" sz="7200" b="1" dirty="0">
              <a:latin typeface="Tinkoff Sans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Сценарии и практики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55309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синхронизации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28A09C-BD97-01D5-3EF3-EAF426456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35207"/>
              </p:ext>
            </p:extLst>
          </p:nvPr>
        </p:nvGraphicFramePr>
        <p:xfrm>
          <a:off x="13082729" y="1654733"/>
          <a:ext cx="2491317" cy="7175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95196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Q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45634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9427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B15B43-76AB-2BA8-945D-136DFB45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409300"/>
              </p:ext>
            </p:extLst>
          </p:nvPr>
        </p:nvGraphicFramePr>
        <p:xfrm>
          <a:off x="6565595" y="2242934"/>
          <a:ext cx="6049962" cy="324347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24347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 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1AA202-EDB1-E308-6D06-A313F9747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57277"/>
              </p:ext>
            </p:extLst>
          </p:nvPr>
        </p:nvGraphicFramePr>
        <p:xfrm>
          <a:off x="6565595" y="6175960"/>
          <a:ext cx="6049962" cy="2417868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41786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0" name="Текст 15">
            <a:extLst>
              <a:ext uri="{FF2B5EF4-FFF2-40B4-BE49-F238E27FC236}">
                <a16:creationId xmlns:a16="http://schemas.microsoft.com/office/drawing/2014/main" id="{0C0BDCBC-574A-C2A3-E88B-CA3CC260B51C}"/>
              </a:ext>
            </a:extLst>
          </p:cNvPr>
          <p:cNvSpPr txBox="1">
            <a:spLocks/>
          </p:cNvSpPr>
          <p:nvPr/>
        </p:nvSpPr>
        <p:spPr>
          <a:xfrm>
            <a:off x="2763726" y="2279204"/>
            <a:ext cx="824737" cy="7032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1" name="Текст 15">
            <a:extLst>
              <a:ext uri="{FF2B5EF4-FFF2-40B4-BE49-F238E27FC236}">
                <a16:creationId xmlns:a16="http://schemas.microsoft.com/office/drawing/2014/main" id="{804244EB-6336-7967-FBA8-3BCA209F3C45}"/>
              </a:ext>
            </a:extLst>
          </p:cNvPr>
          <p:cNvSpPr txBox="1">
            <a:spLocks/>
          </p:cNvSpPr>
          <p:nvPr/>
        </p:nvSpPr>
        <p:spPr>
          <a:xfrm>
            <a:off x="2763726" y="5947146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14" name="Текст 22">
            <a:extLst>
              <a:ext uri="{FF2B5EF4-FFF2-40B4-BE49-F238E27FC236}">
                <a16:creationId xmlns:a16="http://schemas.microsoft.com/office/drawing/2014/main" id="{6C55D63B-7741-6A0D-CB9B-BF5E780ECE5E}"/>
              </a:ext>
            </a:extLst>
          </p:cNvPr>
          <p:cNvSpPr txBox="1">
            <a:spLocks/>
          </p:cNvSpPr>
          <p:nvPr/>
        </p:nvSpPr>
        <p:spPr>
          <a:xfrm>
            <a:off x="2763726" y="3105118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неизменяемую часть. Построить индексы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3D29A130-2A38-8F73-5CCD-479A885C5104}"/>
              </a:ext>
            </a:extLst>
          </p:cNvPr>
          <p:cNvSpPr txBox="1">
            <a:spLocks/>
          </p:cNvSpPr>
          <p:nvPr/>
        </p:nvSpPr>
        <p:spPr>
          <a:xfrm>
            <a:off x="2763753" y="6704046"/>
            <a:ext cx="3591660" cy="20453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Остановить нагрузку, перелить изменяемый остаток, запустить приложение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156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Extract </a:t>
            </a:r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Oracle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</a:t>
            </a:r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ru-RU" dirty="0">
                <a:solidFill>
                  <a:schemeClr val="bg1"/>
                </a:solidFill>
              </a:rPr>
              <a:t>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SCN)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 err="1">
                <a:solidFill>
                  <a:schemeClr val="bg1"/>
                </a:solidFill>
              </a:rPr>
              <a:t>Replicat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SCN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Extract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 err="1">
                <a:solidFill>
                  <a:schemeClr val="bg1"/>
                </a:solidFill>
              </a:rPr>
              <a:t>Replicat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680944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синхронизацией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9" name="Picture 2" descr="Oracle Database Design - Techasoft">
            <a:extLst>
              <a:ext uri="{FF2B5EF4-FFF2-40B4-BE49-F238E27FC236}">
                <a16:creationId xmlns:a16="http://schemas.microsoft.com/office/drawing/2014/main" id="{317C37BB-6687-31DB-704F-E574BE288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8377465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203963BE-8FAC-F917-F29B-D19760BD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346" y="8287266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97E8A-F76E-582C-A974-07E126169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896" y="8734458"/>
            <a:ext cx="1124964" cy="699754"/>
          </a:xfrm>
          <a:prstGeom prst="rect">
            <a:avLst/>
          </a:prstGeom>
        </p:spPr>
      </p:pic>
      <p:pic>
        <p:nvPicPr>
          <p:cNvPr id="11" name="Graphic 10" descr="Arrow Straight">
            <a:extLst>
              <a:ext uri="{FF2B5EF4-FFF2-40B4-BE49-F238E27FC236}">
                <a16:creationId xmlns:a16="http://schemas.microsoft.com/office/drawing/2014/main" id="{D5C1F44A-54FA-93D6-966A-0B77C5D90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939551" y="8739141"/>
            <a:ext cx="549769" cy="549769"/>
          </a:xfrm>
          <a:prstGeom prst="rect">
            <a:avLst/>
          </a:prstGeom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A11825DD-9D60-CE7B-06EB-4F095BE90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26441" y="8769785"/>
            <a:ext cx="549769" cy="549769"/>
          </a:xfrm>
          <a:prstGeom prst="rect">
            <a:avLst/>
          </a:prstGeom>
        </p:spPr>
      </p:pic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DF6819-3C0E-6AA7-B22C-FC16C90EB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131" y="4137640"/>
            <a:ext cx="1776878" cy="1827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E16F-1719-FF3E-6266-359D1086E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836" y="4169699"/>
            <a:ext cx="1776879" cy="182744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86720-16B5-8248-6477-ADFC1F2F6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34991" y="4345287"/>
            <a:ext cx="1776879" cy="182744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A7C1BF-3BCD-B0D8-95D5-AC2E49FA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544" y="4102606"/>
            <a:ext cx="1952438" cy="1214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E965A1-CAF3-67D6-5DF8-C067C6D7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351" y="8236190"/>
            <a:ext cx="1952438" cy="1214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7CD0E2-F628-93B3-484F-8F4A08644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890" y="8162554"/>
            <a:ext cx="1952438" cy="1214462"/>
          </a:xfrm>
          <a:prstGeom prst="rect">
            <a:avLst/>
          </a:prstGeom>
        </p:spPr>
      </p:pic>
      <p:pic>
        <p:nvPicPr>
          <p:cNvPr id="3" name="Picture 2" descr="Oracle Database Design - Techasoft">
            <a:extLst>
              <a:ext uri="{FF2B5EF4-FFF2-40B4-BE49-F238E27FC236}">
                <a16:creationId xmlns:a16="http://schemas.microsoft.com/office/drawing/2014/main" id="{CA7F5A03-E73F-C51F-0972-9FB64B53B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47" y="267032"/>
            <a:ext cx="1230705" cy="12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3033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</a:t>
            </a:r>
            <a:r>
              <a:rPr lang="en-US" dirty="0">
                <a:solidFill>
                  <a:schemeClr val="bg1"/>
                </a:solidFill>
              </a:rPr>
              <a:t>slot, publication </a:t>
            </a:r>
            <a:r>
              <a:rPr lang="ru-RU" dirty="0">
                <a:solidFill>
                  <a:schemeClr val="bg1"/>
                </a:solidFill>
              </a:rPr>
              <a:t>на источнике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Создать клон с реплики и активировать его (запомнить </a:t>
            </a:r>
            <a:r>
              <a:rPr lang="en-US" dirty="0">
                <a:solidFill>
                  <a:schemeClr val="bg1"/>
                </a:solidFill>
              </a:rPr>
              <a:t>LSN)</a:t>
            </a:r>
          </a:p>
          <a:p>
            <a:pPr>
              <a:lnSpc>
                <a:spcPts val="36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Мигрировать статичные данные с клона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Остановить </a:t>
            </a:r>
            <a:r>
              <a:rPr lang="en-US" sz="2200" dirty="0">
                <a:solidFill>
                  <a:schemeClr val="bg1"/>
                </a:solidFill>
              </a:rPr>
              <a:t>Subscription</a:t>
            </a:r>
            <a:r>
              <a:rPr lang="ru-RU" sz="2200" dirty="0">
                <a:solidFill>
                  <a:schemeClr val="bg1"/>
                </a:solidFill>
              </a:rPr>
              <a:t>. Выполнить переключение приложения.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Запустить </a:t>
            </a:r>
            <a:r>
              <a:rPr lang="en-US" dirty="0">
                <a:solidFill>
                  <a:schemeClr val="bg1"/>
                </a:solidFill>
              </a:rPr>
              <a:t>Subscription</a:t>
            </a:r>
            <a:r>
              <a:rPr lang="ru-RU" dirty="0">
                <a:solidFill>
                  <a:schemeClr val="bg1"/>
                </a:solidFill>
              </a:rPr>
              <a:t> на применение </a:t>
            </a:r>
            <a:r>
              <a:rPr lang="en-US" dirty="0">
                <a:solidFill>
                  <a:schemeClr val="bg1"/>
                </a:solidFill>
              </a:rPr>
              <a:t>c LSN </a:t>
            </a:r>
            <a:r>
              <a:rPr lang="ru-RU" dirty="0">
                <a:solidFill>
                  <a:schemeClr val="bg1"/>
                </a:solidFill>
              </a:rPr>
              <a:t>от шага 2.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Удалить </a:t>
            </a:r>
            <a:r>
              <a:rPr lang="en-US" sz="2200" dirty="0">
                <a:solidFill>
                  <a:schemeClr val="bg1"/>
                </a:solidFill>
              </a:rPr>
              <a:t>slot </a:t>
            </a:r>
            <a:r>
              <a:rPr lang="ru-RU" sz="2200" dirty="0">
                <a:solidFill>
                  <a:schemeClr val="bg1"/>
                </a:solidFill>
              </a:rPr>
              <a:t>и </a:t>
            </a:r>
            <a:r>
              <a:rPr lang="en-US" sz="2200" dirty="0">
                <a:solidFill>
                  <a:schemeClr val="bg1"/>
                </a:solidFill>
              </a:rPr>
              <a:t>publication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680944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CRUD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синхронизацией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53" name="Picture 18">
            <a:extLst>
              <a:ext uri="{FF2B5EF4-FFF2-40B4-BE49-F238E27FC236}">
                <a16:creationId xmlns:a16="http://schemas.microsoft.com/office/drawing/2014/main" id="{8FD53021-FC20-3166-0F9A-5CBD008D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4187271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E7329B9D-5BDA-130B-5C15-022B3E4C1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257974" y="4696602"/>
            <a:ext cx="914400" cy="914400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3191DC86-0F63-37EC-7A79-6B4092104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5623004" y="4724124"/>
            <a:ext cx="914400" cy="914400"/>
          </a:xfrm>
          <a:prstGeom prst="rect">
            <a:avLst/>
          </a:prstGeom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74773E9F-0E94-3776-2E4F-360E71A64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03" y="303069"/>
            <a:ext cx="950880" cy="134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69120538-53A4-EE85-774A-8119DDE9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30" y="4159749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03652980-C7CF-DAF3-D3B6-84FF6E00C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161" y="4154697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Текст 24">
            <a:extLst>
              <a:ext uri="{FF2B5EF4-FFF2-40B4-BE49-F238E27FC236}">
                <a16:creationId xmlns:a16="http://schemas.microsoft.com/office/drawing/2014/main" id="{E8E5E328-04B5-4EF3-DA96-341D776F6F2E}"/>
              </a:ext>
            </a:extLst>
          </p:cNvPr>
          <p:cNvSpPr txBox="1">
            <a:spLocks/>
          </p:cNvSpPr>
          <p:nvPr/>
        </p:nvSpPr>
        <p:spPr>
          <a:xfrm>
            <a:off x="10740051" y="5886602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clone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557A2D91-C7DC-714E-5184-C2706E926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5676" y="4195634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Текст 24">
            <a:extLst>
              <a:ext uri="{FF2B5EF4-FFF2-40B4-BE49-F238E27FC236}">
                <a16:creationId xmlns:a16="http://schemas.microsoft.com/office/drawing/2014/main" id="{4D4B9407-C498-374A-AD47-1F07D420F65E}"/>
              </a:ext>
            </a:extLst>
          </p:cNvPr>
          <p:cNvSpPr txBox="1">
            <a:spLocks/>
          </p:cNvSpPr>
          <p:nvPr/>
        </p:nvSpPr>
        <p:spPr>
          <a:xfrm>
            <a:off x="14295566" y="5927539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clone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1E4FFC13-8419-3697-766A-4619A7416331}"/>
              </a:ext>
            </a:extLst>
          </p:cNvPr>
          <p:cNvSpPr txBox="1">
            <a:spLocks/>
          </p:cNvSpPr>
          <p:nvPr/>
        </p:nvSpPr>
        <p:spPr>
          <a:xfrm>
            <a:off x="7999971" y="5886602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2" name="Текст 24">
            <a:extLst>
              <a:ext uri="{FF2B5EF4-FFF2-40B4-BE49-F238E27FC236}">
                <a16:creationId xmlns:a16="http://schemas.microsoft.com/office/drawing/2014/main" id="{4780B8E8-AA8D-9518-D4A1-FAC180C586A2}"/>
              </a:ext>
            </a:extLst>
          </p:cNvPr>
          <p:cNvSpPr txBox="1">
            <a:spLocks/>
          </p:cNvSpPr>
          <p:nvPr/>
        </p:nvSpPr>
        <p:spPr>
          <a:xfrm>
            <a:off x="17125581" y="5886602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target</a:t>
            </a:r>
          </a:p>
        </p:txBody>
      </p:sp>
      <p:pic>
        <p:nvPicPr>
          <p:cNvPr id="25" name="Graphic 24" descr="Arrow Straight">
            <a:extLst>
              <a:ext uri="{FF2B5EF4-FFF2-40B4-BE49-F238E27FC236}">
                <a16:creationId xmlns:a16="http://schemas.microsoft.com/office/drawing/2014/main" id="{C2F3D805-9505-DC4C-41AA-FEC3DCC78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997056" y="8619101"/>
            <a:ext cx="914400" cy="914400"/>
          </a:xfrm>
          <a:prstGeom prst="rect">
            <a:avLst/>
          </a:prstGeom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B171B3E9-6CF9-B578-8234-98D2D3A1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12" y="8082248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61410B31-05ED-BE66-026D-AEC62C350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43" y="8077196"/>
            <a:ext cx="1404929" cy="19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Текст 24">
            <a:extLst>
              <a:ext uri="{FF2B5EF4-FFF2-40B4-BE49-F238E27FC236}">
                <a16:creationId xmlns:a16="http://schemas.microsoft.com/office/drawing/2014/main" id="{AD0C9936-4DDA-6E6D-2332-7F790BD7C8EF}"/>
              </a:ext>
            </a:extLst>
          </p:cNvPr>
          <p:cNvSpPr txBox="1">
            <a:spLocks/>
          </p:cNvSpPr>
          <p:nvPr/>
        </p:nvSpPr>
        <p:spPr>
          <a:xfrm>
            <a:off x="4479133" y="9809101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7" name="Текст 24">
            <a:extLst>
              <a:ext uri="{FF2B5EF4-FFF2-40B4-BE49-F238E27FC236}">
                <a16:creationId xmlns:a16="http://schemas.microsoft.com/office/drawing/2014/main" id="{63D35F37-FDF2-B10D-EAD2-8DE0566D0E82}"/>
              </a:ext>
            </a:extLst>
          </p:cNvPr>
          <p:cNvSpPr txBox="1">
            <a:spLocks/>
          </p:cNvSpPr>
          <p:nvPr/>
        </p:nvSpPr>
        <p:spPr>
          <a:xfrm>
            <a:off x="1739053" y="9809101"/>
            <a:ext cx="906098" cy="5722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600"/>
              </a:lnSpc>
            </a:pPr>
            <a:r>
              <a:rPr lang="en-US" dirty="0">
                <a:solidFill>
                  <a:schemeClr val="bg1"/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24284276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en-US" sz="6000" b="1" dirty="0">
                <a:latin typeface="Tinkoff Sans" panose="02000506050000020004" pitchFamily="2" charset="0"/>
              </a:rPr>
              <a:t>Multiple Data Sources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83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Практики по реализации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нескольких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ru-RU" sz="6000" b="1" dirty="0">
                <a:latin typeface="Tinkoff Sans" panose="02000506050000020004" pitchFamily="2" charset="0"/>
              </a:rPr>
              <a:t> для </a:t>
            </a:r>
            <a:r>
              <a:rPr lang="en-US" sz="6000" b="1" dirty="0">
                <a:latin typeface="Tinkoff Sans" panose="02000506050000020004" pitchFamily="2" charset="0"/>
              </a:rPr>
              <a:t>Java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FBD34A7-E783-5CF9-371C-7016398CC173}"/>
              </a:ext>
            </a:extLst>
          </p:cNvPr>
          <p:cNvSpPr txBox="1">
            <a:spLocks/>
          </p:cNvSpPr>
          <p:nvPr/>
        </p:nvSpPr>
        <p:spPr>
          <a:xfrm>
            <a:off x="2010449" y="2748229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 err="1"/>
              <a:t>JdbcTemplate</a:t>
            </a:r>
            <a:r>
              <a:rPr lang="en-US" sz="2800" dirty="0"/>
              <a:t> </a:t>
            </a:r>
            <a:r>
              <a:rPr lang="ru-RU" sz="2800" dirty="0"/>
              <a:t>и </a:t>
            </a:r>
            <a:r>
              <a:rPr lang="en-US" sz="2800" dirty="0" err="1"/>
              <a:t>MyBatis</a:t>
            </a:r>
            <a:r>
              <a:rPr lang="en-US" sz="2800" dirty="0"/>
              <a:t> </a:t>
            </a:r>
            <a:r>
              <a:rPr lang="ru-RU" sz="2800" dirty="0"/>
              <a:t>не вызывают проблем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JPA Hibernate – </a:t>
            </a:r>
            <a:r>
              <a:rPr lang="ru-RU" sz="2800" dirty="0"/>
              <a:t>необходимы доработки</a:t>
            </a:r>
          </a:p>
        </p:txBody>
      </p:sp>
    </p:spTree>
    <p:extLst>
      <p:ext uri="{BB962C8B-B14F-4D97-AF65-F5344CB8AC3E}">
        <p14:creationId xmlns:p14="http://schemas.microsoft.com/office/powerpoint/2010/main" val="35954271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Spring Dynamic </a:t>
            </a:r>
            <a:r>
              <a:rPr lang="en-US" sz="6000" b="1" dirty="0" err="1">
                <a:latin typeface="Tinkoff Sans" panose="02000506050000020004" pitchFamily="2" charset="0"/>
              </a:rPr>
              <a:t>DataSource</a:t>
            </a:r>
            <a:r>
              <a:rPr lang="en-US" sz="6000" b="1" dirty="0">
                <a:latin typeface="Tinkoff Sans" panose="02000506050000020004" pitchFamily="2" charset="0"/>
              </a:rPr>
              <a:t> Routing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A67C33B7-B16A-BE2D-603E-E4AC434FB8BA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2646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https://spring.io/blog/2007/01/23/dynamic-datasource-routing</a:t>
            </a:r>
            <a:r>
              <a:rPr lang="en-US" sz="2800" dirty="0"/>
              <a:t> (</a:t>
            </a:r>
            <a:r>
              <a:rPr lang="en-US" sz="2800" dirty="0" err="1"/>
              <a:t>AbstractRoutingDataSource</a:t>
            </a:r>
            <a:r>
              <a:rPr lang="en-US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4"/>
              </a:rPr>
              <a:t>https://docs.spring.io/spring-framework/docs/current/javadoc-api/org/springframework/jdbc/datasource/lookup/AbstractRoutingDataSource.html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https://www.baeldung.com/spring-abstract-routing-data-source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15D7C7-1F2C-7E95-3A4A-2B48F48D1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104071"/>
              </p:ext>
            </p:extLst>
          </p:nvPr>
        </p:nvGraphicFramePr>
        <p:xfrm>
          <a:off x="1850346" y="4707382"/>
          <a:ext cx="9775597" cy="549148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775597">
                  <a:extLst>
                    <a:ext uri="{9D8B030D-6E8A-4147-A177-3AD203B41FA5}">
                      <a16:colId xmlns:a16="http://schemas.microsoft.com/office/drawing/2014/main" val="27270609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@Slf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4j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@Getter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AbstractRoutingDataSource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DataSourceRouter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map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.setTargetDataSources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(map);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.setDefaultTargetDataSource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map.get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.hikariProperties.getSource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protected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determineCurrentLookupKey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9985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ThreadLocal</a:t>
            </a:r>
            <a:r>
              <a:rPr lang="en-US" sz="6000" b="1" dirty="0">
                <a:latin typeface="Tinkoff Sans" panose="02000506050000020004" pitchFamily="2" charset="0"/>
              </a:rPr>
              <a:t>&lt;</a:t>
            </a:r>
            <a:r>
              <a:rPr lang="en-US" sz="6000" b="1" dirty="0">
                <a:solidFill>
                  <a:schemeClr val="bg1"/>
                </a:solidFill>
                <a:latin typeface="Tinkoff Sans" panose="02000506050000020004" pitchFamily="2" charset="0"/>
              </a:rPr>
              <a:t>T</a:t>
            </a:r>
            <a:r>
              <a:rPr lang="en-US" sz="6000" b="1" dirty="0">
                <a:latin typeface="Tinkoff Sans" panose="02000506050000020004" pitchFamily="2" charset="0"/>
              </a:rPr>
              <a:t>&gt;   </a:t>
            </a:r>
            <a:r>
              <a:rPr lang="en-US" sz="6000" b="1" dirty="0" err="1">
                <a:latin typeface="Tinkoff Sans" panose="02000506050000020004" pitchFamily="2" charset="0"/>
              </a:rPr>
              <a:t>AbstractRoutingDataSource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D3608F6E-1722-7162-696E-554B857A02C7}"/>
              </a:ext>
            </a:extLst>
          </p:cNvPr>
          <p:cNvSpPr txBox="1">
            <a:spLocks/>
          </p:cNvSpPr>
          <p:nvPr/>
        </p:nvSpPr>
        <p:spPr>
          <a:xfrm>
            <a:off x="1177806" y="1695321"/>
            <a:ext cx="14644580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https://docs.oracle.com/en%2Fjava%2Fjavase%2F21%2Fdocs%2Fapi%2F%2F/java.base/java/lang/ThreadLocal.html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1EFE16-2BDD-0574-D6EF-6C03E14A4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57806"/>
              </p:ext>
            </p:extLst>
          </p:nvPr>
        </p:nvGraphicFramePr>
        <p:xfrm>
          <a:off x="2353715" y="3322002"/>
          <a:ext cx="9080049" cy="45161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80049">
                  <a:extLst>
                    <a:ext uri="{9D8B030D-6E8A-4147-A177-3AD203B41FA5}">
                      <a16:colId xmlns:a16="http://schemas.microsoft.com/office/drawing/2014/main" val="17756481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&lt;String&gt; CONTEXT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ThreadLocal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&lt;&gt;();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Assert.notNull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clientDatabase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cannot be null"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()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String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clear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CONTEXT.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remove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80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243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 err="1">
                <a:latin typeface="Tinkoff Sans" panose="02000506050000020004" pitchFamily="2" charset="0"/>
              </a:rPr>
              <a:t>application.properties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81774-CC36-81EA-0342-F62253CBE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66688"/>
              </p:ext>
            </p:extLst>
          </p:nvPr>
        </p:nvGraphicFramePr>
        <p:xfrm>
          <a:off x="895542" y="2159768"/>
          <a:ext cx="17485450" cy="40284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485450">
                  <a:extLst>
                    <a:ext uri="{9D8B030D-6E8A-4147-A177-3AD203B41FA5}">
                      <a16:colId xmlns:a16="http://schemas.microsoft.com/office/drawing/2014/main" val="2692784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.jpa.show-sql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true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spring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.jpa.open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-in-view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false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datasource1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 err="1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datasource2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.config.datasource1.password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.config.datasource2.jdbcurl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.config.datasource2.username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.config.datasource2.password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.config.datasource2.connectionTimeout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500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9B703F"/>
                          </a:solidFill>
                          <a:effectLst/>
                          <a:latin typeface="Consolas" panose="020B0609020204030204" pitchFamily="49" charset="0"/>
                        </a:rPr>
                        <a:t>.config.datasource2.validationTimeout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1000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0074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D97761-2275-C4B3-AC54-B9BB14493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0019"/>
              </p:ext>
            </p:extLst>
          </p:nvPr>
        </p:nvGraphicFramePr>
        <p:xfrm>
          <a:off x="895541" y="6938413"/>
          <a:ext cx="13517885" cy="20777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517885">
                  <a:extLst>
                    <a:ext uri="{9D8B030D-6E8A-4147-A177-3AD203B41FA5}">
                      <a16:colId xmlns:a16="http://schemas.microsoft.com/office/drawing/2014/main" val="1115960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@Component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600" b="0" i="0" u="none" strike="noStrike" dirty="0" err="1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ConfigurationProperties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(prefix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hikari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source;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target;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Map&lt;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HikariConfig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config;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548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5299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Доступность источника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BF486CB0-48E0-D812-CCD6-91D6EFE01A12}"/>
              </a:ext>
            </a:extLst>
          </p:cNvPr>
          <p:cNvSpPr txBox="1">
            <a:spLocks/>
          </p:cNvSpPr>
          <p:nvPr/>
        </p:nvSpPr>
        <p:spPr>
          <a:xfrm>
            <a:off x="1070167" y="1950352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Если недоступен </a:t>
            </a:r>
            <a:r>
              <a:rPr lang="en-US" sz="2800" dirty="0"/>
              <a:t>target</a:t>
            </a:r>
            <a:r>
              <a:rPr lang="ru-RU" sz="2800" dirty="0"/>
              <a:t>, приложение должно стартовать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C69F74-2E93-88BC-26D4-F8BBB6BB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98252"/>
              </p:ext>
            </p:extLst>
          </p:nvPr>
        </p:nvGraphicFramePr>
        <p:xfrm>
          <a:off x="1681411" y="3098309"/>
          <a:ext cx="9233940" cy="3540760"/>
        </p:xfrm>
        <a:graphic>
          <a:graphicData uri="http://schemas.openxmlformats.org/drawingml/2006/table">
            <a:tbl>
              <a:tblPr>
                <a:effectLst>
                  <a:outerShdw blurRad="5207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233940">
                  <a:extLst>
                    <a:ext uri="{9D8B030D-6E8A-4147-A177-3AD203B41FA5}">
                      <a16:colId xmlns:a16="http://schemas.microsoft.com/office/drawing/2014/main" val="1237617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Map&lt;Object, Object&gt;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initMap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hikariProperties.getConfig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forEach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((k, v) -&gt;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(v);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map.put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(k,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hikariDataSource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HikariPool.PoolInitializationException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k.equals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hikariProperties.getSource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log.error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"Pool {} cannot be initialized"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, k);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600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837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Синхронизация </a:t>
            </a:r>
            <a:r>
              <a:rPr lang="en-US" sz="6000" b="1" dirty="0">
                <a:latin typeface="Tinkoff Sans" panose="02000506050000020004" pitchFamily="2" charset="0"/>
              </a:rPr>
              <a:t>ID </a:t>
            </a:r>
            <a:r>
              <a:rPr lang="ru-RU" sz="6000" b="1" dirty="0">
                <a:latin typeface="Tinkoff Sans" panose="02000506050000020004" pitchFamily="2" charset="0"/>
              </a:rPr>
              <a:t>сущностей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0E7DC9CD-62BA-CEBF-1D1B-45C4B2616FDD}"/>
              </a:ext>
            </a:extLst>
          </p:cNvPr>
          <p:cNvSpPr txBox="1">
            <a:spLocks/>
          </p:cNvSpPr>
          <p:nvPr/>
        </p:nvSpPr>
        <p:spPr>
          <a:xfrm>
            <a:off x="1070167" y="1619267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переключении на </a:t>
            </a:r>
            <a:r>
              <a:rPr lang="en-US" sz="2800" dirty="0"/>
              <a:t>target </a:t>
            </a:r>
            <a:r>
              <a:rPr lang="ru-RU" sz="2800" dirty="0"/>
              <a:t>необходимо сдвинуть последовательности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Значения </a:t>
            </a:r>
            <a:r>
              <a:rPr lang="en-US" sz="2800" dirty="0"/>
              <a:t>ID </a:t>
            </a:r>
            <a:r>
              <a:rPr lang="ru-RU" sz="2800" dirty="0"/>
              <a:t>должны быть синхронны во время параллельной записи в два источника данных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20F03D-9EEE-7191-9B12-297A555D0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62189"/>
              </p:ext>
            </p:extLst>
          </p:nvPr>
        </p:nvGraphicFramePr>
        <p:xfrm>
          <a:off x="1660028" y="3634599"/>
          <a:ext cx="11214234" cy="22606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2204894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@Entity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@Table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@Data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class User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@Id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GeneratedValue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(strategy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GenerationType.SEQUENCE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generator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@</a:t>
                      </a:r>
                      <a:r>
                        <a:rPr lang="en-US" sz="1400" b="0" i="0" u="none" strike="noStrike" dirty="0" err="1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GenericGenerator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(name = 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users_tab_seq</a:t>
                      </a:r>
                      <a:r>
                        <a:rPr lang="en-US" sz="14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type =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UserIdGenerator.class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private long id;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…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1578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C27444-62E3-CE2B-72B4-A0CFCED1A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46827"/>
              </p:ext>
            </p:extLst>
          </p:nvPr>
        </p:nvGraphicFramePr>
        <p:xfrm>
          <a:off x="1660028" y="6138501"/>
          <a:ext cx="11214234" cy="4607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14234">
                  <a:extLst>
                    <a:ext uri="{9D8B030D-6E8A-4147-A177-3AD203B41FA5}">
                      <a16:colId xmlns:a16="http://schemas.microsoft.com/office/drawing/2014/main" val="3430293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public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UserIdGenerator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SequenceStyleGenerator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public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generate(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Object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==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||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getContext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().equals(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getSource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.generate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sharedSessionContractImplementor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o);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((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o).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getId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@Bean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82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2629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мигрировать данные?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1026" name="Picture 2" descr="Manager stock illustration. Illustration of person, idea ...">
            <a:extLst>
              <a:ext uri="{FF2B5EF4-FFF2-40B4-BE49-F238E27FC236}">
                <a16:creationId xmlns:a16="http://schemas.microsoft.com/office/drawing/2014/main" id="{6592FE64-F41D-2058-EC64-3CA892CDF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18" y="3833152"/>
            <a:ext cx="7517864" cy="563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Question mark">
            <a:extLst>
              <a:ext uri="{FF2B5EF4-FFF2-40B4-BE49-F238E27FC236}">
                <a16:creationId xmlns:a16="http://schemas.microsoft.com/office/drawing/2014/main" id="{AFA4679D-8FB9-F085-3C9B-0690D7784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693" y="4201639"/>
            <a:ext cx="1291514" cy="1291514"/>
          </a:xfrm>
          <a:prstGeom prst="rect">
            <a:avLst/>
          </a:prstGeom>
        </p:spPr>
      </p:pic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EF11E95A-8860-DC0F-28AD-941046D43F90}"/>
              </a:ext>
            </a:extLst>
          </p:cNvPr>
          <p:cNvSpPr txBox="1">
            <a:spLocks/>
          </p:cNvSpPr>
          <p:nvPr/>
        </p:nvSpPr>
        <p:spPr>
          <a:xfrm>
            <a:off x="1802678" y="2157711"/>
            <a:ext cx="947036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Кто поможет с оценкой нагрузки?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 кому идти за помощью по миграции?</a:t>
            </a:r>
          </a:p>
        </p:txBody>
      </p:sp>
    </p:spTree>
    <p:extLst>
      <p:ext uri="{BB962C8B-B14F-4D97-AF65-F5344CB8AC3E}">
        <p14:creationId xmlns:p14="http://schemas.microsoft.com/office/powerpoint/2010/main" val="21842555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Target Timeout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Необходимо прерывать запрос на </a:t>
            </a:r>
            <a:r>
              <a:rPr lang="en-US" sz="2800" dirty="0"/>
              <a:t>target </a:t>
            </a:r>
            <a:r>
              <a:rPr lang="ru-RU" sz="2800" dirty="0"/>
              <a:t>по таймауту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D6FFFF-0DA4-9DE6-5F3B-195876CBA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773602"/>
              </p:ext>
            </p:extLst>
          </p:nvPr>
        </p:nvGraphicFramePr>
        <p:xfrm>
          <a:off x="1360488" y="2925667"/>
          <a:ext cx="14660567" cy="15900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371793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@Repository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interface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JpaRepository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@Query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(value =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"select id,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create_at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name,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update_at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, gender,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pg_sleep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(5) from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users_tab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 where id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nativeQuery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75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CCC754-CC31-0A29-AA3B-45DE7C91B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59304"/>
              </p:ext>
            </p:extLst>
          </p:nvPr>
        </p:nvGraphicFramePr>
        <p:xfrm>
          <a:off x="1360488" y="4949333"/>
          <a:ext cx="14660567" cy="23215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660567">
                  <a:extLst>
                    <a:ext uri="{9D8B030D-6E8A-4147-A177-3AD203B41FA5}">
                      <a16:colId xmlns:a16="http://schemas.microsoft.com/office/drawing/2014/main" val="2165231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transactionTemplate.setTimeout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userRepository.findUserWithTimeOut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log.</a:t>
                      </a:r>
                      <a:r>
                        <a:rPr lang="en-US" sz="1600" b="0" i="0" u="none" strike="noStrike" dirty="0" err="1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empty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37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3259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Проблемы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070167" y="2171068"/>
            <a:ext cx="1121423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@Transactional</a:t>
            </a:r>
            <a:r>
              <a:rPr lang="en-US" sz="2800" dirty="0"/>
              <a:t> </a:t>
            </a:r>
            <a:r>
              <a:rPr lang="ru-RU" sz="2800" dirty="0"/>
              <a:t>будет работать только с дефолтным контекстом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Синтаксис запросов аннотаций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@Query</a:t>
            </a:r>
            <a:r>
              <a:rPr lang="en-US" sz="2800" dirty="0"/>
              <a:t> </a:t>
            </a:r>
            <a:r>
              <a:rPr lang="ru-RU" sz="2800" dirty="0"/>
              <a:t>должен работать в разнородных источниках имеющих разный диалект</a:t>
            </a:r>
          </a:p>
        </p:txBody>
      </p:sp>
    </p:spTree>
    <p:extLst>
      <p:ext uri="{BB962C8B-B14F-4D97-AF65-F5344CB8AC3E}">
        <p14:creationId xmlns:p14="http://schemas.microsoft.com/office/powerpoint/2010/main" val="19906457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Пишем в два источника по паттерну </a:t>
            </a:r>
            <a:r>
              <a:rPr lang="en-US" sz="6000" b="1" dirty="0">
                <a:latin typeface="Tinkoff Sans" panose="02000506050000020004" pitchFamily="2" charset="0"/>
              </a:rPr>
              <a:t>Outbox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A2783-5C7E-5617-B34F-5FC2D1504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85046"/>
              </p:ext>
            </p:extLst>
          </p:nvPr>
        </p:nvGraphicFramePr>
        <p:xfrm>
          <a:off x="1193910" y="1858962"/>
          <a:ext cx="12821636" cy="74422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821636">
                  <a:extLst>
                    <a:ext uri="{9D8B030D-6E8A-4147-A177-3AD203B41FA5}">
                      <a16:colId xmlns:a16="http://schemas.microsoft.com/office/drawing/2014/main" val="3621852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multiSaveUser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 user,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RequestMethod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Outbox outbox =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Outbox();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method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Optional&lt;User&gt;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transactionTemplate.execute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transactionStatus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-&gt;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Optional&lt;User&gt; o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JsonMapper.builder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findAndAddModules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.build();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outbox.setMessage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objectMapper.writeValueAsString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o.get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JsonProcessingException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RuntimeException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outboxRepository.save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dataSourceMap.hasDataSource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AutoCloseable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a =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dataSourceContextHolder.setContext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hikariProperties.getTarget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()))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saveUser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(user);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(Exception e)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log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error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e);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outboxRepository.delete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(outbox);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optionalUser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391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36251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Пример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F1E033EA-C397-2F13-9B50-5C5A68154B40}"/>
              </a:ext>
            </a:extLst>
          </p:cNvPr>
          <p:cNvSpPr txBox="1">
            <a:spLocks/>
          </p:cNvSpPr>
          <p:nvPr/>
        </p:nvSpPr>
        <p:spPr>
          <a:xfrm>
            <a:off x="1968801" y="1702569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https://github.com/dimarudik/multi-datasource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&amp; PostgreSQL in docker</a:t>
            </a:r>
            <a:endParaRPr lang="ru-R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D7736-6EEE-D07D-CB2B-20268D24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216" y="3124933"/>
            <a:ext cx="8381651" cy="76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2979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до 45 минут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2684419" y="3123705"/>
            <a:ext cx="8888886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выезде нескольких таблиц из коммунальной базы в качестве нового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не превышает </a:t>
            </a:r>
            <a:r>
              <a:rPr lang="en-US" sz="2800" dirty="0"/>
              <a:t>~ </a:t>
            </a:r>
            <a:r>
              <a:rPr lang="ru-RU" sz="2800" dirty="0"/>
              <a:t>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мы можем позволить себе </a:t>
            </a:r>
            <a:r>
              <a:rPr lang="ru-RU" sz="2800" dirty="0" err="1"/>
              <a:t>даунтайм</a:t>
            </a:r>
            <a:r>
              <a:rPr lang="ru-RU" sz="2800" dirty="0"/>
              <a:t> в пределах 45 минут</a:t>
            </a:r>
            <a:r>
              <a:rPr lang="en-US" sz="2800" dirty="0"/>
              <a:t> (</a:t>
            </a:r>
            <a:r>
              <a:rPr lang="ru-RU" sz="2800" dirty="0"/>
              <a:t>время ограничено</a:t>
            </a:r>
            <a:r>
              <a:rPr lang="en-US" sz="2800" dirty="0"/>
              <a:t>)</a:t>
            </a:r>
            <a:endParaRPr lang="ru-RU" sz="2800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без синхронизации данных?</a:t>
            </a:r>
          </a:p>
        </p:txBody>
      </p:sp>
    </p:spTree>
    <p:extLst>
      <p:ext uri="{BB962C8B-B14F-4D97-AF65-F5344CB8AC3E}">
        <p14:creationId xmlns:p14="http://schemas.microsoft.com/office/powerpoint/2010/main" val="6844995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862204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Типовой сценарий для миграции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F74B274-CF94-0E9E-303B-855158FC3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518029"/>
              </p:ext>
            </p:extLst>
          </p:nvPr>
        </p:nvGraphicFramePr>
        <p:xfrm>
          <a:off x="10606237" y="2760081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E5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A4A4AA2-FDCB-9886-A202-20A044B70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02186"/>
              </p:ext>
            </p:extLst>
          </p:nvPr>
        </p:nvGraphicFramePr>
        <p:xfrm>
          <a:off x="3727310" y="3349533"/>
          <a:ext cx="6049962" cy="524764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523983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"id"          : "id",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"name"        : "name",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create_at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  :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create_at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update_at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  :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update_at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"gender"      : "gender",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byteablob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  :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byteablob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   :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»</a:t>
                      </a:r>
                      <a:endParaRPr lang="ru-RU" sz="16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ru-RU" sz="16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2029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Общий подход для переливки данных</a:t>
            </a:r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581B0D29-4437-3425-2539-E47604AA9D12}"/>
              </a:ext>
            </a:extLst>
          </p:cNvPr>
          <p:cNvSpPr txBox="1">
            <a:spLocks/>
          </p:cNvSpPr>
          <p:nvPr/>
        </p:nvSpPr>
        <p:spPr>
          <a:xfrm>
            <a:off x="2015680" y="1813517"/>
            <a:ext cx="14211508" cy="8597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Длинный запрос на </a:t>
            </a:r>
            <a:r>
              <a:rPr lang="en-US" sz="2800" dirty="0"/>
              <a:t>Oracle</a:t>
            </a:r>
            <a:r>
              <a:rPr lang="ru-RU" sz="2800" dirty="0"/>
              <a:t>, скорее всего, приведет к </a:t>
            </a:r>
            <a:r>
              <a:rPr lang="en-US" sz="2800" dirty="0"/>
              <a:t>ORA-01555 Snapshot Too Old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Табличку надо разделить на порции (</a:t>
            </a:r>
            <a:r>
              <a:rPr lang="ru-RU" sz="2800" dirty="0" err="1"/>
              <a:t>чанки</a:t>
            </a:r>
            <a:r>
              <a:rPr lang="ru-RU" sz="2800" dirty="0"/>
              <a:t>) для переливки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Переливку осуществлять по </a:t>
            </a:r>
            <a:r>
              <a:rPr lang="ru-RU" sz="2800" dirty="0" err="1"/>
              <a:t>чанкам</a:t>
            </a:r>
            <a:r>
              <a:rPr lang="ru-RU" sz="2800" dirty="0"/>
              <a:t> размером </a:t>
            </a:r>
            <a:r>
              <a:rPr lang="en-US" sz="2800" dirty="0"/>
              <a:t>~ 100k </a:t>
            </a:r>
            <a:r>
              <a:rPr lang="ru-RU" sz="2800" dirty="0"/>
              <a:t>строк (зависит от длинны строки и наличия больших объектов </a:t>
            </a:r>
            <a:r>
              <a:rPr lang="en-US" sz="2800" dirty="0"/>
              <a:t>LOB, </a:t>
            </a:r>
            <a:r>
              <a:rPr lang="en-US" sz="2800" dirty="0" err="1"/>
              <a:t>bytea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делении на </a:t>
            </a:r>
            <a:r>
              <a:rPr lang="ru-RU" sz="2800" dirty="0" err="1"/>
              <a:t>чанки</a:t>
            </a:r>
            <a:r>
              <a:rPr lang="ru-RU" sz="2800" dirty="0"/>
              <a:t> по первичному ключу доступ к таблице будет не самым эффективным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Наиболее эффективным способом будет деление таблицы на </a:t>
            </a:r>
            <a:r>
              <a:rPr lang="ru-RU" sz="2800" dirty="0" err="1"/>
              <a:t>чанки</a:t>
            </a:r>
            <a:r>
              <a:rPr lang="ru-RU" sz="2800" dirty="0"/>
              <a:t> по внутреннему идентификатору строки. </a:t>
            </a:r>
            <a:r>
              <a:rPr lang="en-US" sz="2800" dirty="0"/>
              <a:t>Oracle – ROWID; PostgreSQL –</a:t>
            </a:r>
            <a:r>
              <a:rPr lang="ru-RU" sz="2800" dirty="0"/>
              <a:t> </a:t>
            </a:r>
            <a:r>
              <a:rPr lang="en-US" sz="2800" dirty="0"/>
              <a:t>CTID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Переливать </a:t>
            </a:r>
            <a:r>
              <a:rPr lang="ru-RU" sz="2800" dirty="0" err="1"/>
              <a:t>чанки</a:t>
            </a:r>
            <a:r>
              <a:rPr lang="ru-RU" sz="2800" dirty="0"/>
              <a:t> без «приземления» в файл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3"/>
              </a:rPr>
              <a:t>https://jdbc.postgresql.org/documentation/publicapi/org/postgresql/copy/CopyManager.html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На приемнике необходимо убрать все индексы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Добавление данных производить с помощью </a:t>
            </a:r>
            <a:r>
              <a:rPr lang="en-US" sz="2800" dirty="0"/>
              <a:t>COPY </a:t>
            </a:r>
            <a:r>
              <a:rPr lang="ru-RU" sz="2800" dirty="0"/>
              <a:t>в бинарном формате</a:t>
            </a:r>
          </a:p>
        </p:txBody>
      </p:sp>
    </p:spTree>
    <p:extLst>
      <p:ext uri="{BB962C8B-B14F-4D97-AF65-F5344CB8AC3E}">
        <p14:creationId xmlns:p14="http://schemas.microsoft.com/office/powerpoint/2010/main" val="7378147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778722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Делим табличку на </a:t>
            </a:r>
            <a:r>
              <a:rPr lang="ru-RU" sz="6000" b="1" dirty="0" err="1">
                <a:latin typeface="Tinkoff Sans" panose="02000506050000020004" pitchFamily="2" charset="0"/>
              </a:rPr>
              <a:t>чанки</a:t>
            </a:r>
            <a:r>
              <a:rPr lang="ru-RU" sz="6000" b="1" dirty="0">
                <a:latin typeface="Tinkoff Sans" panose="02000506050000020004" pitchFamily="2" charset="0"/>
              </a:rPr>
              <a:t> в </a:t>
            </a:r>
            <a:r>
              <a:rPr lang="en-US" sz="6000" b="1" dirty="0">
                <a:latin typeface="Tinkoff Sans" panose="02000506050000020004" pitchFamily="2" charset="0"/>
              </a:rPr>
              <a:t>Oracle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3" name="Picture 24" descr="Oracle ROWID Format">
            <a:extLst>
              <a:ext uri="{FF2B5EF4-FFF2-40B4-BE49-F238E27FC236}">
                <a16:creationId xmlns:a16="http://schemas.microsoft.com/office/drawing/2014/main" id="{582C9F1C-67F9-4670-98AB-DDEEC582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589" y="2947879"/>
            <a:ext cx="5855723" cy="181646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41748-28FD-0425-2386-20C79C5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1645" y="5298537"/>
            <a:ext cx="2703584" cy="479712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66701-F218-884E-654F-1199B997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137218"/>
              </p:ext>
            </p:extLst>
          </p:nvPr>
        </p:nvGraphicFramePr>
        <p:xfrm>
          <a:off x="1618798" y="2934231"/>
          <a:ext cx="8562430" cy="2174240"/>
        </p:xfrm>
        <a:graphic>
          <a:graphicData uri="http://schemas.openxmlformats.org/drawingml/2006/table">
            <a:tbl>
              <a:tblPr>
                <a:effectLst>
                  <a:outerShdw blurRad="164050" dist="38100" dir="2700000" algn="tl" rotWithShape="0">
                    <a:prstClr val="black">
                      <a:alpha val="75863"/>
                    </a:prstClr>
                  </a:outerShdw>
                </a:effectLst>
              </a:tblPr>
              <a:tblGrid>
                <a:gridCol w="8562430">
                  <a:extLst>
                    <a:ext uri="{9D8B030D-6E8A-4147-A177-3AD203B41FA5}">
                      <a16:colId xmlns:a16="http://schemas.microsoft.com/office/drawing/2014/main" val="2692432842"/>
                    </a:ext>
                  </a:extLst>
                </a:gridCol>
              </a:tblGrid>
              <a:tr h="153211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begin 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dbms_parallel_execute.create_chunks_by_rowid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(  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task_name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'TABLE1_TASK'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table_owner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'TEST'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table_name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'TABLE1'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by_row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=&gt; TRUE,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      </a:t>
                      </a:r>
                      <a:r>
                        <a:rPr lang="en-US" sz="1400" b="0" i="0" u="none" strike="noStrike" dirty="0" err="1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chunk_size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  =&gt; </a:t>
                      </a:r>
                      <a:r>
                        <a:rPr lang="en-US" sz="14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100000</a:t>
                      </a: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  <a:t>end;</a:t>
                      </a:r>
                      <a:br>
                        <a:rPr lang="en-US" sz="1400" b="0" i="0" u="none" strike="noStrike" dirty="0">
                          <a:solidFill>
                            <a:srgbClr val="444444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BC6060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3498"/>
                  </a:ext>
                </a:extLst>
              </a:tr>
              <a:tr h="28435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436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FE2493C-EDAE-30BE-30CE-BAC9658E9C57}"/>
              </a:ext>
            </a:extLst>
          </p:cNvPr>
          <p:cNvSpPr txBox="1"/>
          <p:nvPr/>
        </p:nvSpPr>
        <p:spPr>
          <a:xfrm>
            <a:off x="1618798" y="6745600"/>
            <a:ext cx="13522719" cy="3293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t.name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t.gender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t.textclob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from test.table1 t where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'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AAASfoAAMAAAACAAAA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and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'AAASfoAAMAAAA1yH//’;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ROWID                      ID NAME                                         GENDER TEXTCLOB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------------------ ---------- ---------------------------------------- ---------- ----------------------------------------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AAASfoAAMAAAACDAAB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AAASfoAAMAAAACDAAC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AAASfoAAMAAAACDAAD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AAASfoAAMAAAACDAAF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AAASfoAAMAAAACDAAG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AAASfoAAMAAAACDAAI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AAASfoAAMAAAACDAAJ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varchar2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varchar                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Hi, I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'm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using CLOB </a:t>
            </a:r>
            <a:r>
              <a:rPr lang="en-US" sz="1300" b="0" i="0" u="none" strike="noStrike" dirty="0">
                <a:solidFill>
                  <a:srgbClr val="00008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text</a:t>
            </a: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i="0" u="none" strike="noStrike" dirty="0">
                <a:solidFill>
                  <a:srgbClr val="0066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rows selected.</a:t>
            </a:r>
            <a:endParaRPr lang="en-RU" sz="1300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C38134F-952F-D4C0-1978-DDA3A13E7AE7}"/>
              </a:ext>
            </a:extLst>
          </p:cNvPr>
          <p:cNvSpPr txBox="1">
            <a:spLocks/>
          </p:cNvSpPr>
          <p:nvPr/>
        </p:nvSpPr>
        <p:spPr>
          <a:xfrm>
            <a:off x="983941" y="1645308"/>
            <a:ext cx="16145683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>
                <a:hlinkClick r:id="rId5"/>
              </a:rPr>
              <a:t>https://docs.oracle.com/en/database/oracle/oracle-database/19/arpls/DBMS_PARALLEL_EXECUTE.html#GUID-D13B6975-09B5-4711-AD43-45F68228C1CC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C22BE-E6E4-185F-60B8-B0E876A29791}"/>
              </a:ext>
            </a:extLst>
          </p:cNvPr>
          <p:cNvSpPr txBox="1"/>
          <p:nvPr/>
        </p:nvSpPr>
        <p:spPr>
          <a:xfrm>
            <a:off x="1598976" y="5008926"/>
            <a:ext cx="11369200" cy="14927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152400" dist="38100" dir="2700000" algn="tl" rotWithShape="0">
              <a:prstClr val="black">
                <a:alpha val="76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TEST@xe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&gt;select * from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user_parallel_execute_chunks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3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CHUNK_ID TASK_NAME                                STATUS     START_ROWID        END_ROWID</a:t>
            </a:r>
          </a:p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---------- ---------------------------------------- ---------- ------------------ ----------------</a:t>
            </a:r>
          </a:p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1 TABLE1_TASK                              UNASSIGNED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AAASfoAAMAAAACAAAA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AAASfoAAMAAAA1yH//</a:t>
            </a:r>
          </a:p>
          <a:p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2 TABLE1_TASK                              UNASSIGNED AAASfoAAMAAAA1zAAA </a:t>
            </a:r>
            <a:r>
              <a:rPr lang="en-US" sz="13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AAASfoAAMAAABllH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</a:t>
            </a:r>
          </a:p>
          <a:p>
            <a:endParaRPr lang="en-US" sz="13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2035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82192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400" b="1" dirty="0">
                <a:latin typeface="Tinkoff Sans" panose="02000506050000020004" pitchFamily="2" charset="0"/>
              </a:rPr>
              <a:t>Делим табличку на </a:t>
            </a:r>
            <a:r>
              <a:rPr lang="ru-RU" sz="5400" b="1" dirty="0" err="1">
                <a:latin typeface="Tinkoff Sans" panose="02000506050000020004" pitchFamily="2" charset="0"/>
              </a:rPr>
              <a:t>чанки</a:t>
            </a:r>
            <a:r>
              <a:rPr lang="ru-RU" sz="5400" b="1" dirty="0">
                <a:latin typeface="Tinkoff Sans" panose="02000506050000020004" pitchFamily="2" charset="0"/>
              </a:rPr>
              <a:t> в </a:t>
            </a:r>
            <a:r>
              <a:rPr lang="en-US" sz="5600" b="1" dirty="0">
                <a:latin typeface="Tinkoff Sans" panose="02000506050000020004" pitchFamily="2" charset="0"/>
              </a:rPr>
              <a:t>PostgreSQL</a:t>
            </a:r>
            <a:endParaRPr lang="ru-RU" sz="56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169C63-15EA-9695-1B10-A31C692F8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74500"/>
              </p:ext>
            </p:extLst>
          </p:nvPr>
        </p:nvGraphicFramePr>
        <p:xfrm>
          <a:off x="1106502" y="1625541"/>
          <a:ext cx="9307512" cy="3598916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9307512">
                  <a:extLst>
                    <a:ext uri="{9D8B030D-6E8A-4147-A177-3AD203B41FA5}">
                      <a16:colId xmlns:a16="http://schemas.microsoft.com/office/drawing/2014/main" val="3314015764"/>
                    </a:ext>
                  </a:extLst>
                </a:gridCol>
              </a:tblGrid>
              <a:tr h="359891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limit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 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415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3F0E1C-E32D-B21F-BBDF-315D6C25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857648"/>
              </p:ext>
            </p:extLst>
          </p:nvPr>
        </p:nvGraphicFramePr>
        <p:xfrm>
          <a:off x="1106502" y="5580062"/>
          <a:ext cx="13981111" cy="5034280"/>
        </p:xfrm>
        <a:graphic>
          <a:graphicData uri="http://schemas.openxmlformats.org/drawingml/2006/table">
            <a:tbl>
              <a:tblPr>
                <a:effectLst>
                  <a:outerShdw blurRad="152400" dist="38100" dir="5400000" algn="t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3981111">
                  <a:extLst>
                    <a:ext uri="{9D8B030D-6E8A-4147-A177-3AD203B41FA5}">
                      <a16:colId xmlns:a16="http://schemas.microsoft.com/office/drawing/2014/main" val="2716933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)’;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            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          </a:t>
                      </a:r>
                      <a:r>
                        <a:rPr lang="en-US" sz="14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textclob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------+----+-----------------------------------+--------+----------------------------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| 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varchar2 to varchar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|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Hi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I'm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using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CLOB to text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=# explain (analyze, buffers) select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t.name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t.gender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t.textclob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from table1 t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where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between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 and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)';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                        QUERY PLAN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---------------------------------------------------------------------------------------------------------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 Range Scan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on table1 t  (cost=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.4.07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width=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(actual </a:t>
                      </a:r>
                      <a:r>
                        <a:rPr lang="en-US" sz="14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0.010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.0.012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loops=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TID Cond: ((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&gt;=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 AND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&lt;= '(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)'::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Buffers: shared hit=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Planning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0.062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Execution </a:t>
                      </a:r>
                      <a:r>
                        <a:rPr lang="en-US" sz="1400" b="0" i="0" u="none" strike="noStrike" dirty="0">
                          <a:solidFill>
                            <a:srgbClr val="000088"/>
                          </a:solidFill>
                          <a:effectLst/>
                          <a:latin typeface="Consolas" panose="020B0609020204030204" pitchFamily="49" charset="0"/>
                        </a:rPr>
                        <a:t>Time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0.118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rows)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12037"/>
                  </a:ext>
                </a:extLst>
              </a:tr>
            </a:tbl>
          </a:graphicData>
        </a:graphic>
      </p:graphicFrame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84D6B81A-2020-8345-1A50-BF31BE37A8DC}"/>
              </a:ext>
            </a:extLst>
          </p:cNvPr>
          <p:cNvSpPr txBox="1">
            <a:spLocks/>
          </p:cNvSpPr>
          <p:nvPr/>
        </p:nvSpPr>
        <p:spPr>
          <a:xfrm>
            <a:off x="11375107" y="1733999"/>
            <a:ext cx="7782384" cy="3332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648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reltuples</a:t>
            </a:r>
            <a:r>
              <a:rPr lang="en-US" sz="2600" dirty="0"/>
              <a:t> – </a:t>
            </a:r>
            <a:r>
              <a:rPr lang="ru-RU" sz="2600" dirty="0"/>
              <a:t>число всех строк а </a:t>
            </a:r>
            <a:r>
              <a:rPr lang="ru-RU" sz="2600" dirty="0" err="1"/>
              <a:t>тблице</a:t>
            </a:r>
            <a:endParaRPr lang="ru-RU" sz="2600" dirty="0"/>
          </a:p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relpages</a:t>
            </a:r>
            <a:r>
              <a:rPr lang="en-US" sz="2600" dirty="0"/>
              <a:t> – </a:t>
            </a:r>
            <a:r>
              <a:rPr lang="ru-RU" sz="2600" dirty="0"/>
              <a:t>количество страниц в таблице</a:t>
            </a:r>
          </a:p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reltuples</a:t>
            </a:r>
            <a:r>
              <a:rPr lang="en-US" sz="2600" dirty="0"/>
              <a:t> / 100000 = chunks (</a:t>
            </a:r>
            <a:r>
              <a:rPr lang="ru-RU" sz="2600" dirty="0"/>
              <a:t>количество </a:t>
            </a:r>
            <a:r>
              <a:rPr lang="ru-RU" sz="2600" dirty="0" err="1"/>
              <a:t>чанков</a:t>
            </a:r>
            <a:r>
              <a:rPr lang="en-US" sz="2600" dirty="0"/>
              <a:t>)</a:t>
            </a:r>
            <a:endParaRPr lang="ru-RU" sz="2600" dirty="0"/>
          </a:p>
          <a:p>
            <a:pPr marL="584640" lvl="1" indent="-584640" hangingPunct="1">
              <a:lnSpc>
                <a:spcPts val="4000"/>
              </a:lnSpc>
              <a:buSzPct val="95000"/>
            </a:pPr>
            <a:r>
              <a:rPr lang="en-US" sz="2600" dirty="0" err="1"/>
              <a:t>relpages</a:t>
            </a:r>
            <a:r>
              <a:rPr lang="en-US" sz="2600" dirty="0"/>
              <a:t> / chunks = pages in chunk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5100174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Что может пойти не так?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Уровень текста 1…">
            <a:extLst>
              <a:ext uri="{FF2B5EF4-FFF2-40B4-BE49-F238E27FC236}">
                <a16:creationId xmlns:a16="http://schemas.microsoft.com/office/drawing/2014/main" id="{3E70DC2B-814A-FFCB-20FE-A490B8C122C0}"/>
              </a:ext>
            </a:extLst>
          </p:cNvPr>
          <p:cNvSpPr txBox="1">
            <a:spLocks/>
          </p:cNvSpPr>
          <p:nvPr/>
        </p:nvSpPr>
        <p:spPr>
          <a:xfrm>
            <a:off x="2362238" y="2157711"/>
            <a:ext cx="947036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 время переноса данных получили деградацию сервиса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После переключения получили сбой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Развернули трафик обратно с потерей данных</a:t>
            </a:r>
            <a:endParaRPr lang="en-US" sz="2800" dirty="0"/>
          </a:p>
        </p:txBody>
      </p:sp>
      <p:pic>
        <p:nvPicPr>
          <p:cNvPr id="3074" name="Picture 2" descr="Air Crash Icons - Free SVG &amp; PNG Air Crash Images - Noun Project">
            <a:extLst>
              <a:ext uri="{FF2B5EF4-FFF2-40B4-BE49-F238E27FC236}">
                <a16:creationId xmlns:a16="http://schemas.microsoft.com/office/drawing/2014/main" id="{EF1B9417-FE5A-DA82-FBFD-DD7CD305D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740" y="1878259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9023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1483416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</a:rPr>
              <a:t>      </a:t>
            </a:r>
            <a:r>
              <a:rPr lang="ru-RU" sz="6000" b="1" dirty="0">
                <a:latin typeface="Tinkoff Sans" panose="02000506050000020004" pitchFamily="2" charset="0"/>
              </a:rPr>
              <a:t>«Бублик» - утилита для переноса данных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503CB4-1F7A-289E-019C-E7E5543E7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845480"/>
              </p:ext>
            </p:extLst>
          </p:nvPr>
        </p:nvGraphicFramePr>
        <p:xfrm>
          <a:off x="2551891" y="3646534"/>
          <a:ext cx="14133514" cy="25654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4">
                  <a:extLst>
                    <a:ext uri="{9D8B030D-6E8A-4147-A177-3AD203B41FA5}">
                      <a16:colId xmlns:a16="http://schemas.microsoft.com/office/drawing/2014/main" val="100927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threadCount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10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fromProperties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jdbc:oracle:thin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:@(description=(address=(host=localhost)(protocol=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tcp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)(port=</a:t>
                      </a:r>
                      <a:r>
                        <a:rPr lang="en-US" sz="1600" b="0" i="0" u="none" strike="noStrike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1521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))(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connect_data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service_name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=xepdb1)))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toProperties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jdbc:postgresql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600" b="0" i="0" u="none" strike="noStrike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//localhost:5432/</a:t>
                      </a:r>
                      <a:r>
                        <a:rPr lang="en-US" sz="1600" b="0" i="0" u="none" strike="noStrike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postgres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user: test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password: test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7068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DD1555-BD5E-4B67-5271-D4BA55CBD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91737"/>
              </p:ext>
            </p:extLst>
          </p:nvPr>
        </p:nvGraphicFramePr>
        <p:xfrm>
          <a:off x="2551891" y="6843905"/>
          <a:ext cx="14133513" cy="329692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14133513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"TEST"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"PUBLIC"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"/*+ </a:t>
                      </a:r>
                      <a:r>
                        <a:rPr lang="en-US" sz="1600" b="0" i="0" u="none" strike="noStrike" dirty="0" err="1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(TABLE1) */"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"1 = 1"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</a:t>
                      </a:r>
                      <a:r>
                        <a:rPr lang="en-US" sz="1600" b="0" i="0" u="none" strike="noStrike" dirty="0">
                          <a:solidFill>
                            <a:srgbClr val="008800"/>
                          </a:solidFill>
                          <a:effectLst/>
                          <a:latin typeface="Consolas" panose="020B0609020204030204" pitchFamily="49" charset="0"/>
                        </a:rPr>
                        <a:t>"TABLE1_TASK"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 err="1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rgbClr val="660066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: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  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48A23CF6-03F3-F948-5BFA-63C5E255158F}"/>
              </a:ext>
            </a:extLst>
          </p:cNvPr>
          <p:cNvSpPr txBox="1">
            <a:spLocks/>
          </p:cNvSpPr>
          <p:nvPr/>
        </p:nvSpPr>
        <p:spPr>
          <a:xfrm>
            <a:off x="2187867" y="1805864"/>
            <a:ext cx="8888886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 →  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PostgreSQL  →  PostgreSQL</a:t>
            </a:r>
            <a:endParaRPr lang="ru-R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7C2E7-1A84-8904-99FD-07D12B5E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56" y="65012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131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DCCB7-2EAD-C944-705B-09E921306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07687F-D30E-1A4C-A0AB-5DD07EB6EB47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D49CBB7-CA96-E3D4-C87D-FAB5D46862DD}"/>
              </a:ext>
            </a:extLst>
          </p:cNvPr>
          <p:cNvSpPr txBox="1">
            <a:spLocks/>
          </p:cNvSpPr>
          <p:nvPr/>
        </p:nvSpPr>
        <p:spPr>
          <a:xfrm>
            <a:off x="1851906" y="562637"/>
            <a:ext cx="14061383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latin typeface="Tinkoff Sans" panose="02000506050000020004" pitchFamily="2" charset="0"/>
                <a:hlinkClick r:id="rId2"/>
              </a:rPr>
              <a:t>https://github.com/dimarudik/bublik</a:t>
            </a:r>
            <a:endParaRPr lang="en-US" sz="6000" b="1" dirty="0">
              <a:latin typeface="Tinkoff Sans" panose="0200050605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B1267-DD24-7344-B169-9206C590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73" y="1701002"/>
            <a:ext cx="7620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EE67A-ADBC-70FF-E35B-F68FB708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407" y="1577518"/>
            <a:ext cx="9504055" cy="89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229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Миграция 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 на </a:t>
            </a:r>
            <a:r>
              <a:rPr lang="en-US" sz="6000" b="1" dirty="0">
                <a:latin typeface="Tinkoff Sans" panose="02000506050000020004" pitchFamily="2" charset="0"/>
              </a:rPr>
              <a:t>cutover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697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3953663" y="3246535"/>
            <a:ext cx="8888886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объем </a:t>
            </a:r>
            <a:r>
              <a:rPr lang="ru-RU" sz="2800" dirty="0" err="1"/>
              <a:t>мигрируемых</a:t>
            </a:r>
            <a:r>
              <a:rPr lang="ru-RU" sz="2800" dirty="0"/>
              <a:t> данных на источнике  превышает 200</a:t>
            </a:r>
            <a:r>
              <a:rPr lang="en-US" sz="2800" dirty="0"/>
              <a:t>GB</a:t>
            </a:r>
            <a:r>
              <a:rPr lang="ru-RU" sz="2800" dirty="0"/>
              <a:t>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перенести данные без остановки приложения. </a:t>
            </a:r>
            <a:r>
              <a:rPr lang="ru-RU" sz="2800" dirty="0" err="1"/>
              <a:t>Даунтайм</a:t>
            </a:r>
            <a:r>
              <a:rPr lang="ru-RU" sz="2800" dirty="0"/>
              <a:t> необходим будет в момент переключения приложения на СУБД </a:t>
            </a: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Когда необходимо синхронизировать данные с момента создания копии до момента переключения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84665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Когда может понадобиться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миграция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с </a:t>
            </a:r>
            <a:r>
              <a:rPr lang="ru-RU" sz="6000" b="1" dirty="0" err="1">
                <a:latin typeface="Tinkoff Sans" panose="02000506050000020004" pitchFamily="2" charset="0"/>
              </a:rPr>
              <a:t>даунтаймом</a:t>
            </a:r>
            <a:r>
              <a:rPr lang="ru-RU" sz="6000" b="1" dirty="0">
                <a:latin typeface="Tinkoff Sans" panose="02000506050000020004" pitchFamily="2" charset="0"/>
              </a:rPr>
              <a:t> на </a:t>
            </a:r>
            <a:r>
              <a:rPr lang="en-US" sz="6000" b="1" dirty="0">
                <a:latin typeface="Tinkoff Sans" panose="02000506050000020004" pitchFamily="2" charset="0"/>
              </a:rPr>
              <a:t>cutover</a:t>
            </a:r>
            <a:r>
              <a:rPr lang="ru-RU" sz="6000" b="1" dirty="0">
                <a:latin typeface="Tinkoff Sans" panose="0200050605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06434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Архитектура </a:t>
            </a:r>
            <a:r>
              <a:rPr lang="en-US" sz="6000" b="1" dirty="0" err="1">
                <a:latin typeface="Tinkoff Sans" panose="02000506050000020004" pitchFamily="2" charset="0"/>
              </a:rPr>
              <a:t>GoldenGate</a:t>
            </a:r>
            <a:endParaRPr lang="ru-RU" sz="60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2" descr="Oracle Database Design - Techasoft">
            <a:extLst>
              <a:ext uri="{FF2B5EF4-FFF2-40B4-BE49-F238E27FC236}">
                <a16:creationId xmlns:a16="http://schemas.microsoft.com/office/drawing/2014/main" id="{CF54511E-B6B3-4E48-BF83-D5815646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70" y="2902634"/>
            <a:ext cx="2150534" cy="215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264F566D-F0D9-40F4-9208-85B29A23E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855107" y="3438942"/>
            <a:ext cx="4400584" cy="914400"/>
          </a:xfrm>
          <a:prstGeom prst="rect">
            <a:avLst/>
          </a:prstGeom>
        </p:spPr>
      </p:pic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923B9CE2-E3F7-42A8-A7FF-E60EBDB4B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0465412" y="3438943"/>
            <a:ext cx="4267204" cy="914400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A96E31A4-5DB7-470C-A76A-7C85A968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072" y="2798778"/>
            <a:ext cx="1593103" cy="225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0B9256-98AF-4927-8C1D-F4829A921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935" y="3150735"/>
            <a:ext cx="2805075" cy="17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0592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экстрактора  в БД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Подготовка целевой БД </a:t>
            </a: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Заливка данных</a:t>
            </a: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Начальная заливка данных из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Oracle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PostgresSQL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Синхронизация</a:t>
            </a: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Добавление </a:t>
            </a: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репликата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3937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Настройка синхронизации</a:t>
            </a: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Переключение</a:t>
            </a: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Подготовка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Что необходимо сделать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933810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7" y="562637"/>
            <a:ext cx="1836102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1. Создание экстрактора и подготовка целевой БД </a:t>
            </a:r>
            <a:r>
              <a:rPr lang="en-US" sz="4400" b="1" dirty="0">
                <a:latin typeface="Tinkoff Sans" panose="02000506050000020004" pitchFamily="2" charset="0"/>
              </a:rPr>
              <a:t>PostgreSQL</a:t>
            </a:r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4949799" cy="4596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новый </a:t>
            </a:r>
            <a:r>
              <a:rPr lang="ru-RU" sz="2800" dirty="0" err="1"/>
              <a:t>экстратор</a:t>
            </a:r>
            <a:r>
              <a:rPr lang="ru-RU" sz="2800" dirty="0"/>
              <a:t>. (момент времени </a:t>
            </a:r>
            <a:r>
              <a:rPr lang="en-US" sz="2800" dirty="0"/>
              <a:t>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 целевой БД необходимо создать структуру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Учесть следующие моменты: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Построить только </a:t>
            </a:r>
            <a:r>
              <a:rPr lang="en-US" sz="2800" dirty="0"/>
              <a:t>primary key </a:t>
            </a:r>
            <a:r>
              <a:rPr lang="ru-RU" sz="2800" dirty="0"/>
              <a:t>или </a:t>
            </a:r>
            <a:r>
              <a:rPr lang="en-US" sz="2800" dirty="0"/>
              <a:t>unique index</a:t>
            </a:r>
            <a:r>
              <a:rPr lang="ru-RU" sz="2800" dirty="0"/>
              <a:t> (после начальной заливки данных) 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Отключить триггеры</a:t>
            </a:r>
          </a:p>
          <a:p>
            <a:pPr marL="1304640" lvl="2" indent="-584640" hangingPunct="1">
              <a:lnSpc>
                <a:spcPts val="4000"/>
              </a:lnSpc>
            </a:pPr>
            <a:r>
              <a:rPr lang="ru-RU" sz="2800" dirty="0"/>
              <a:t>Удалить </a:t>
            </a:r>
            <a:r>
              <a:rPr lang="en-US" sz="2800" dirty="0"/>
              <a:t>Foreign Key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479596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84EFED-A1DC-4929-B279-E56AA8C30DAD}"/>
              </a:ext>
            </a:extLst>
          </p:cNvPr>
          <p:cNvSpPr/>
          <p:nvPr/>
        </p:nvSpPr>
        <p:spPr>
          <a:xfrm>
            <a:off x="1192878" y="2777016"/>
            <a:ext cx="5187462" cy="1677157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Подводные камни - Триггеры и </a:t>
            </a:r>
            <a:r>
              <a:rPr lang="en-US" sz="4400" b="1" dirty="0">
                <a:latin typeface="Tinkoff Sans" panose="02000506050000020004" pitchFamily="2" charset="0"/>
              </a:rPr>
              <a:t>Foreign Key</a:t>
            </a:r>
            <a:r>
              <a:rPr lang="ru-RU" sz="4400" b="1" dirty="0">
                <a:latin typeface="Tinkoff Sans" panose="02000506050000020004" pitchFamily="2" charset="0"/>
              </a:rPr>
              <a:t>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666618" y="2754168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0" lvl="1" indent="0" hangingPunct="1">
              <a:lnSpc>
                <a:spcPts val="4000"/>
              </a:lnSpc>
              <a:buNone/>
            </a:pPr>
            <a:r>
              <a:rPr lang="ru-RU" sz="2800" dirty="0"/>
              <a:t> </a:t>
            </a: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   </a:t>
            </a:r>
            <a:r>
              <a:rPr lang="ru-RU" sz="2800" dirty="0"/>
              <a:t>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en-US" sz="2800" dirty="0"/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/>
          </a:p>
        </p:txBody>
      </p:sp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442F4B17-3E97-4CC6-A4F4-F7AB91176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955168" y="3158394"/>
            <a:ext cx="3214917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AF2A20-0AB2-45BE-BAD6-F277B9F188DC}"/>
              </a:ext>
            </a:extLst>
          </p:cNvPr>
          <p:cNvSpPr/>
          <p:nvPr/>
        </p:nvSpPr>
        <p:spPr>
          <a:xfrm>
            <a:off x="10744913" y="2777016"/>
            <a:ext cx="3006256" cy="1677157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DE67CF4-19BA-46EE-BAD5-3C0830C4FAE9}"/>
              </a:ext>
            </a:extLst>
          </p:cNvPr>
          <p:cNvSpPr/>
          <p:nvPr/>
        </p:nvSpPr>
        <p:spPr>
          <a:xfrm>
            <a:off x="1192878" y="5969494"/>
            <a:ext cx="3450241" cy="1519493"/>
          </a:xfrm>
          <a:prstGeom prst="roundRect">
            <a:avLst/>
          </a:prstGeom>
          <a:solidFill>
            <a:srgbClr val="B1C5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tableB</a:t>
            </a:r>
            <a:endParaRPr lang="en-US" sz="2800" dirty="0"/>
          </a:p>
        </p:txBody>
      </p:sp>
      <p:pic>
        <p:nvPicPr>
          <p:cNvPr id="31" name="Graphic 30" descr="Arrow Straight">
            <a:extLst>
              <a:ext uri="{FF2B5EF4-FFF2-40B4-BE49-F238E27FC236}">
                <a16:creationId xmlns:a16="http://schemas.microsoft.com/office/drawing/2014/main" id="{45A49F0E-F451-4521-9925-E4C5262D1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772880" y="6272040"/>
            <a:ext cx="4933827" cy="91440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CFB38E4-D3BF-4104-A1AC-5AE242249CD9}"/>
              </a:ext>
            </a:extLst>
          </p:cNvPr>
          <p:cNvSpPr/>
          <p:nvPr/>
        </p:nvSpPr>
        <p:spPr>
          <a:xfrm>
            <a:off x="10162672" y="5867374"/>
            <a:ext cx="4705357" cy="1677156"/>
          </a:xfrm>
          <a:prstGeom prst="roundRect">
            <a:avLst/>
          </a:pr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1" indent="0" hangingPunct="1">
              <a:lnSpc>
                <a:spcPts val="4000"/>
              </a:lnSpc>
            </a:pPr>
            <a:r>
              <a:rPr lang="en-US" sz="2800" dirty="0"/>
              <a:t>insert into </a:t>
            </a:r>
            <a:r>
              <a:rPr lang="en-US" sz="2800" dirty="0" err="1"/>
              <a:t>tableA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ru-RU" sz="2800" dirty="0"/>
              <a:t>   триггер: </a:t>
            </a: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insert into </a:t>
            </a:r>
            <a:r>
              <a:rPr lang="en-US" sz="28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tableB</a:t>
            </a:r>
            <a:endParaRPr lang="ru-RU" sz="2800" dirty="0"/>
          </a:p>
          <a:p>
            <a:pPr lvl="1" indent="0" hangingPunct="1">
              <a:lnSpc>
                <a:spcPts val="4000"/>
              </a:lnSpc>
            </a:pPr>
            <a:r>
              <a:rPr lang="en-US" sz="2800" dirty="0">
                <a:solidFill>
                  <a:srgbClr val="FF0000"/>
                </a:solidFill>
              </a:rPr>
              <a:t>insert into </a:t>
            </a:r>
            <a:r>
              <a:rPr lang="en-US" sz="2800" dirty="0" err="1">
                <a:solidFill>
                  <a:srgbClr val="FF0000"/>
                </a:solidFill>
              </a:rPr>
              <a:t>tableB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4" name="Picture 8" descr="Vercel Postgres: Scalable SQL For The Web Vercel, 60% OFF">
            <a:extLst>
              <a:ext uri="{FF2B5EF4-FFF2-40B4-BE49-F238E27FC236}">
                <a16:creationId xmlns:a16="http://schemas.microsoft.com/office/drawing/2014/main" id="{B7B03CCC-345A-47A0-94A8-D24DCDA8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029" y="5272560"/>
            <a:ext cx="2530440" cy="25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Oracle Database Design - Techasoft">
            <a:extLst>
              <a:ext uri="{FF2B5EF4-FFF2-40B4-BE49-F238E27FC236}">
                <a16:creationId xmlns:a16="http://schemas.microsoft.com/office/drawing/2014/main" id="{01923029-0E4E-429B-832D-267FC673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19" y="1261695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E32D52CC-66CA-4476-AC8E-F321B7E193A8}"/>
              </a:ext>
            </a:extLst>
          </p:cNvPr>
          <p:cNvSpPr txBox="1">
            <a:spLocks/>
          </p:cNvSpPr>
          <p:nvPr/>
        </p:nvSpPr>
        <p:spPr>
          <a:xfrm>
            <a:off x="10901124" y="8356794"/>
            <a:ext cx="5232125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0000"/>
                </a:solidFill>
                <a:latin typeface="Tinkoff Sans" panose="02000506050000020004" pitchFamily="2" charset="0"/>
              </a:rPr>
              <a:t>DML </a:t>
            </a:r>
            <a:r>
              <a:rPr lang="ru-RU" sz="3200" dirty="0">
                <a:solidFill>
                  <a:srgbClr val="FF0000"/>
                </a:solidFill>
                <a:latin typeface="Tinkoff Sans" panose="02000506050000020004" pitchFamily="2" charset="0"/>
              </a:rPr>
              <a:t>выполнится дважды</a:t>
            </a:r>
          </a:p>
        </p:txBody>
      </p:sp>
    </p:spTree>
    <p:extLst>
      <p:ext uri="{BB962C8B-B14F-4D97-AF65-F5344CB8AC3E}">
        <p14:creationId xmlns:p14="http://schemas.microsoft.com/office/powerpoint/2010/main" val="4587387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2. Заливка данных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507239" y="4471183"/>
            <a:ext cx="14949799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en-US" sz="2800" dirty="0"/>
              <a:t>Oracle DBA </a:t>
            </a:r>
            <a:r>
              <a:rPr lang="ru-RU" sz="2800" dirty="0"/>
              <a:t>создают клон. (момент времени </a:t>
            </a:r>
            <a:r>
              <a:rPr lang="en-US" sz="2800" dirty="0"/>
              <a:t>T</a:t>
            </a:r>
            <a:r>
              <a:rPr lang="ru-RU" sz="2800" dirty="0"/>
              <a:t>2 </a:t>
            </a:r>
            <a:r>
              <a:rPr lang="en-US" sz="2800" dirty="0"/>
              <a:t>&gt; T1</a:t>
            </a:r>
            <a:r>
              <a:rPr lang="ru-RU" sz="2800" dirty="0"/>
              <a:t>)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Утилитой «Бублик» выполняется заливка данных в БД</a:t>
            </a:r>
            <a:r>
              <a:rPr lang="en-US" sz="2800" dirty="0"/>
              <a:t> PostgreSQL. </a:t>
            </a:r>
            <a:r>
              <a:rPr lang="ru-RU" sz="2800" dirty="0"/>
              <a:t> Данные синхронизированы на момент времени </a:t>
            </a:r>
            <a:r>
              <a:rPr lang="en-US" sz="2800" dirty="0"/>
              <a:t>T2.</a:t>
            </a:r>
            <a:endParaRPr lang="ru-R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3CDA0-B5C1-4505-A524-A4AC4B89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362" y="1775164"/>
            <a:ext cx="2100821" cy="21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3479E-FAA3-4CE1-9D51-6F96DB8F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920" y="1757427"/>
            <a:ext cx="2035087" cy="2092996"/>
          </a:xfrm>
          <a:prstGeom prst="rect">
            <a:avLst/>
          </a:prstGeom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527E4456-27C2-4119-B7F6-4ABBC324F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266649" y="2338451"/>
            <a:ext cx="2329907" cy="914400"/>
          </a:xfrm>
          <a:prstGeom prst="rect">
            <a:avLst/>
          </a:prstGeom>
        </p:spPr>
      </p:pic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84E9E709-A4E6-44A8-94AF-1E984E08F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3730424" y="2338451"/>
            <a:ext cx="2329907" cy="914400"/>
          </a:xfrm>
          <a:prstGeom prst="rect">
            <a:avLst/>
          </a:prstGeom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9B0E7CD7-AB11-43C7-A990-99D8DD4F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427" y="1842766"/>
            <a:ext cx="1479052" cy="209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82CE-064A-45CB-B6EB-9C5CAB76A7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2" y="2146487"/>
            <a:ext cx="1347467" cy="1347467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8088CBEC-231D-44FC-93EA-7A016A5C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441674" y="2398264"/>
            <a:ext cx="232990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4983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экстрактора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1619537" y="2382957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21910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Начальная загрузка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88056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394291" y="2319032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474418" y="5316498"/>
            <a:ext cx="2796384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Репликат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запускается  с момента времени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=T2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5E4EBF21-6401-412D-B13D-C86497E80482}"/>
              </a:ext>
            </a:extLst>
          </p:cNvPr>
          <p:cNvSpPr txBox="1"/>
          <p:nvPr/>
        </p:nvSpPr>
        <p:spPr>
          <a:xfrm>
            <a:off x="8692959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Запуск </a:t>
            </a:r>
            <a:r>
              <a:rPr lang="ru-RU"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репликата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35" name="Picture 18">
            <a:extLst>
              <a:ext uri="{FF2B5EF4-FFF2-40B4-BE49-F238E27FC236}">
                <a16:creationId xmlns:a16="http://schemas.microsoft.com/office/drawing/2014/main" id="{06548319-85B5-4EA3-9A0E-DD946A5BD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753" y="5825872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Oracle Database Design - Techasoft">
            <a:extLst>
              <a:ext uri="{FF2B5EF4-FFF2-40B4-BE49-F238E27FC236}">
                <a16:creationId xmlns:a16="http://schemas.microsoft.com/office/drawing/2014/main" id="{A18AEF16-B18E-4AA4-9933-1DFF25876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996" y="4402796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18">
            <a:extLst>
              <a:ext uri="{FF2B5EF4-FFF2-40B4-BE49-F238E27FC236}">
                <a16:creationId xmlns:a16="http://schemas.microsoft.com/office/drawing/2014/main" id="{C3A86A4A-D630-419E-AFF5-828C4CA0B55C}"/>
              </a:ext>
            </a:extLst>
          </p:cNvPr>
          <p:cNvSpPr txBox="1"/>
          <p:nvPr/>
        </p:nvSpPr>
        <p:spPr>
          <a:xfrm>
            <a:off x="12381988" y="3440262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Синхронная копия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44" name="Текст 17">
            <a:extLst>
              <a:ext uri="{FF2B5EF4-FFF2-40B4-BE49-F238E27FC236}">
                <a16:creationId xmlns:a16="http://schemas.microsoft.com/office/drawing/2014/main" id="{C772A7B2-56CC-449C-8F02-B229916FF2E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3. Синхронизация</a:t>
            </a:r>
          </a:p>
        </p:txBody>
      </p:sp>
      <p:sp>
        <p:nvSpPr>
          <p:cNvPr id="48" name="object 14">
            <a:extLst>
              <a:ext uri="{FF2B5EF4-FFF2-40B4-BE49-F238E27FC236}">
                <a16:creationId xmlns:a16="http://schemas.microsoft.com/office/drawing/2014/main" id="{67E860D2-AB4A-4E7C-A8A2-51DB2A8CB775}"/>
              </a:ext>
            </a:extLst>
          </p:cNvPr>
          <p:cNvSpPr txBox="1"/>
          <p:nvPr/>
        </p:nvSpPr>
        <p:spPr>
          <a:xfrm>
            <a:off x="15826235" y="2319032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lang="en-US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T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49" name="object 18">
            <a:extLst>
              <a:ext uri="{FF2B5EF4-FFF2-40B4-BE49-F238E27FC236}">
                <a16:creationId xmlns:a16="http://schemas.microsoft.com/office/drawing/2014/main" id="{F629BF42-5AC5-4F4A-B772-945CA59AF30A}"/>
              </a:ext>
            </a:extLst>
          </p:cNvPr>
          <p:cNvSpPr txBox="1"/>
          <p:nvPr/>
        </p:nvSpPr>
        <p:spPr>
          <a:xfrm>
            <a:off x="15959618" y="3482134"/>
            <a:ext cx="2662489" cy="1402422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Построить необходимые индексы</a:t>
            </a:r>
            <a:endParaRPr sz="2600" dirty="0">
              <a:latin typeface="TINKOFFSANS-MEDIUM" panose="02000506050000020004" pitchFamily="2" charset="0"/>
            </a:endParaRPr>
          </a:p>
        </p:txBody>
      </p:sp>
      <p:pic>
        <p:nvPicPr>
          <p:cNvPr id="50" name="Picture 18">
            <a:extLst>
              <a:ext uri="{FF2B5EF4-FFF2-40B4-BE49-F238E27FC236}">
                <a16:creationId xmlns:a16="http://schemas.microsoft.com/office/drawing/2014/main" id="{9CA944CC-E80A-43E2-9843-C99270C1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060" y="507823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D8151DB-B513-48EC-8889-77BC1D378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969" y="4612890"/>
            <a:ext cx="978219" cy="10060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4B9059D-5D39-4D69-A588-4C7A27B88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537" y="4698279"/>
            <a:ext cx="1227832" cy="7637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DBD8A02-0CD1-49D6-8795-E6D908919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362" y="4532955"/>
            <a:ext cx="1227832" cy="7637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DC86BD1-AA32-437D-BACA-6C2F068678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97" y="4785475"/>
            <a:ext cx="676544" cy="676544"/>
          </a:xfrm>
          <a:prstGeom prst="rect">
            <a:avLst/>
          </a:prstGeom>
        </p:spPr>
      </p:pic>
      <p:pic>
        <p:nvPicPr>
          <p:cNvPr id="45" name="Picture 18">
            <a:extLst>
              <a:ext uri="{FF2B5EF4-FFF2-40B4-BE49-F238E27FC236}">
                <a16:creationId xmlns:a16="http://schemas.microsoft.com/office/drawing/2014/main" id="{5F4C099B-3ED9-4C06-8FAF-A56DD8228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8916" y="4601528"/>
            <a:ext cx="738421" cy="10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865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Какие виды миграций актуальны?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DB6172A7-63CB-BA4F-A800-D27C93444829}"/>
              </a:ext>
            </a:extLst>
          </p:cNvPr>
          <p:cNvSpPr txBox="1">
            <a:spLocks/>
          </p:cNvSpPr>
          <p:nvPr/>
        </p:nvSpPr>
        <p:spPr>
          <a:xfrm>
            <a:off x="2512364" y="2198655"/>
            <a:ext cx="9470369" cy="613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 типу источника </a:t>
            </a:r>
            <a:endParaRPr lang="en-US" sz="2800" dirty="0"/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Oracle</a:t>
            </a:r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PostgreSQL</a:t>
            </a:r>
            <a:endParaRPr lang="ru-RU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По сценарию миграции</a:t>
            </a:r>
            <a:endParaRPr lang="en-US" sz="2800" dirty="0"/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Без синхронизации данных, </a:t>
            </a:r>
            <a:r>
              <a:rPr lang="ru-RU" sz="2800" dirty="0" err="1"/>
              <a:t>даунтайм</a:t>
            </a:r>
            <a:r>
              <a:rPr lang="ru-RU" sz="2800" dirty="0"/>
              <a:t> определяется объемом переливаемых данных</a:t>
            </a:r>
          </a:p>
          <a:p>
            <a:pPr marL="1304640" lvl="2" indent="-58464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800" dirty="0"/>
              <a:t>С синхронизацией данных, </a:t>
            </a:r>
            <a:r>
              <a:rPr lang="ru-RU" sz="2800" dirty="0" err="1"/>
              <a:t>даунтайм</a:t>
            </a:r>
            <a:r>
              <a:rPr lang="ru-RU" sz="2800" dirty="0"/>
              <a:t> определяется временем переключения приложения на новый источник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218356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Шаг 4. Переключение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Включается необходимые триггеры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Достраиваются </a:t>
            </a:r>
            <a:r>
              <a:rPr lang="en-US" sz="2800" dirty="0"/>
              <a:t>Foreign</a:t>
            </a:r>
            <a:r>
              <a:rPr lang="ru-RU" sz="2800" dirty="0"/>
              <a:t> </a:t>
            </a:r>
            <a:r>
              <a:rPr lang="en-US" sz="2800" dirty="0"/>
              <a:t>Key</a:t>
            </a:r>
            <a:r>
              <a:rPr lang="ru-RU" sz="2800" dirty="0"/>
              <a:t> </a:t>
            </a:r>
            <a:r>
              <a:rPr lang="en-US" sz="2800" dirty="0"/>
              <a:t>c </a:t>
            </a:r>
            <a:r>
              <a:rPr lang="ru-RU" sz="2800" dirty="0"/>
              <a:t>опцией </a:t>
            </a:r>
            <a:r>
              <a:rPr lang="en-US" sz="2800" dirty="0"/>
              <a:t>NOT VALID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959734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Ограничения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Отсутствует репликация  </a:t>
            </a:r>
            <a:r>
              <a:rPr lang="en-US" sz="2800" dirty="0"/>
              <a:t>DDL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Размер реплицируемого </a:t>
            </a:r>
            <a:r>
              <a:rPr lang="en-US" sz="2800" dirty="0"/>
              <a:t>LOB-a</a:t>
            </a:r>
            <a:r>
              <a:rPr lang="ru-RU" sz="2800" dirty="0"/>
              <a:t> не может превышать 1</a:t>
            </a:r>
            <a:r>
              <a:rPr lang="en-US" sz="2800" dirty="0"/>
              <a:t>GB – </a:t>
            </a:r>
            <a:r>
              <a:rPr lang="ru-RU" sz="2800" dirty="0"/>
              <a:t>ограничение </a:t>
            </a:r>
            <a:r>
              <a:rPr lang="en-US" sz="2800" dirty="0"/>
              <a:t>PostgreSQL (</a:t>
            </a:r>
            <a:r>
              <a:rPr lang="en-US" sz="2800" dirty="0" err="1"/>
              <a:t>bytea</a:t>
            </a:r>
            <a:r>
              <a:rPr lang="en-US" sz="2800" dirty="0"/>
              <a:t>, text)</a:t>
            </a:r>
            <a:r>
              <a:rPr lang="ru-RU" sz="2800" dirty="0"/>
              <a:t>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Оптимальный сценарий </a:t>
            </a:r>
            <a:r>
              <a:rPr lang="en-US" sz="2800" dirty="0"/>
              <a:t>OLTP </a:t>
            </a:r>
            <a:r>
              <a:rPr lang="ru-RU" sz="2800" dirty="0"/>
              <a:t>нагрузка – маленькие транзакции. </a:t>
            </a:r>
          </a:p>
        </p:txBody>
      </p:sp>
    </p:spTree>
    <p:extLst>
      <p:ext uri="{BB962C8B-B14F-4D97-AF65-F5344CB8AC3E}">
        <p14:creationId xmlns:p14="http://schemas.microsoft.com/office/powerpoint/2010/main" val="29908936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Возможные сценарии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8" y="1663920"/>
            <a:ext cx="10289876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фильтрацией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с разрешением конфликтов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Параллельная репликация в несколько БД</a:t>
            </a:r>
          </a:p>
        </p:txBody>
      </p:sp>
    </p:spTree>
    <p:extLst>
      <p:ext uri="{BB962C8B-B14F-4D97-AF65-F5344CB8AC3E}">
        <p14:creationId xmlns:p14="http://schemas.microsoft.com/office/powerpoint/2010/main" val="346708992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43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фильтрацией 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1977999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Фильтры можно включать как в экстракторе, так и в </a:t>
            </a:r>
            <a:r>
              <a:rPr lang="ru-RU" sz="2800" dirty="0" err="1"/>
              <a:t>репликате</a:t>
            </a:r>
            <a:endParaRPr lang="ru-RU" sz="2800" dirty="0"/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>
                <a:solidFill>
                  <a:srgbClr val="428BF9"/>
                </a:solidFill>
              </a:rPr>
              <a:t>TABLE TCTDBS.GLOBALPARAMETERVALUES, WHERE (PRODUCTSERNO &lt;&gt; 0);</a:t>
            </a:r>
            <a:endParaRPr lang="ru-RU" sz="2800" dirty="0">
              <a:solidFill>
                <a:srgbClr val="428BF9"/>
              </a:solidFill>
            </a:endParaRPr>
          </a:p>
          <a:p>
            <a:pPr marL="0" lvl="1" indent="0" hangingPunct="1">
              <a:lnSpc>
                <a:spcPts val="4000"/>
              </a:lnSpc>
              <a:buNone/>
            </a:pPr>
            <a:endParaRPr lang="ru-RU" sz="2800" dirty="0">
              <a:solidFill>
                <a:srgbClr val="42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085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67710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>
                <a:latin typeface="Tinkoff Sans" panose="02000506050000020004" pitchFamily="2" charset="0"/>
              </a:rPr>
              <a:t>Репликация с разрешением конфликтов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BB7C9C61-BA5D-4786-9009-AE865AA6299A}"/>
              </a:ext>
            </a:extLst>
          </p:cNvPr>
          <p:cNvSpPr txBox="1">
            <a:spLocks/>
          </p:cNvSpPr>
          <p:nvPr/>
        </p:nvSpPr>
        <p:spPr>
          <a:xfrm>
            <a:off x="1192877" y="1663920"/>
            <a:ext cx="16251061" cy="418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При частичной первоначальной заливке данных  в целевую БД </a:t>
            </a:r>
            <a:r>
              <a:rPr lang="en-US" sz="2800" dirty="0"/>
              <a:t>PostgreSQL</a:t>
            </a:r>
            <a:r>
              <a:rPr lang="ru-RU" sz="2800" dirty="0"/>
              <a:t> в процессе  репликации можно получить ошибку </a:t>
            </a:r>
            <a:r>
              <a:rPr lang="en-US" sz="2800" dirty="0">
                <a:solidFill>
                  <a:srgbClr val="FF0000"/>
                </a:solidFill>
              </a:rPr>
              <a:t>NO DATA FOUND</a:t>
            </a:r>
            <a:r>
              <a:rPr lang="ru-RU" sz="2800" dirty="0"/>
              <a:t>, если транзакция попытается выполнить </a:t>
            </a:r>
            <a:r>
              <a:rPr lang="en-US" sz="2800" dirty="0" err="1"/>
              <a:t>dml</a:t>
            </a:r>
            <a:r>
              <a:rPr lang="en-US" sz="2800" dirty="0"/>
              <a:t> </a:t>
            </a:r>
            <a:r>
              <a:rPr lang="ru-RU" sz="2800" dirty="0"/>
              <a:t>над данными, которых нет в БД.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Разрешается путем добавления параметра </a:t>
            </a:r>
            <a:r>
              <a:rPr lang="en-US" sz="2800" dirty="0">
                <a:solidFill>
                  <a:srgbClr val="428BF9"/>
                </a:solidFill>
              </a:rPr>
              <a:t>INSERTMISSINGUPDATES</a:t>
            </a:r>
            <a:r>
              <a:rPr lang="ru-RU" sz="2800" dirty="0">
                <a:solidFill>
                  <a:srgbClr val="428BF9"/>
                </a:solidFill>
              </a:rPr>
              <a:t> </a:t>
            </a:r>
            <a:r>
              <a:rPr lang="ru-RU" sz="2800" dirty="0"/>
              <a:t>в процесс репликации, таким образом отсутствующая строка будет добавлена в целевую БД.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rgbClr val="FFA8A4"/>
                </a:solidFill>
              </a:rPr>
              <a:t> </a:t>
            </a:r>
            <a:r>
              <a:rPr lang="ru-RU" sz="2800" dirty="0">
                <a:solidFill>
                  <a:srgbClr val="FF0000"/>
                </a:solidFill>
              </a:rPr>
              <a:t>Таблица не должна содержать </a:t>
            </a:r>
            <a:r>
              <a:rPr lang="en-US" sz="2800" dirty="0">
                <a:solidFill>
                  <a:srgbClr val="FF0000"/>
                </a:solidFill>
              </a:rPr>
              <a:t>LOB.</a:t>
            </a:r>
            <a:r>
              <a:rPr lang="ru-RU" sz="2800" dirty="0">
                <a:solidFill>
                  <a:srgbClr val="FF0000"/>
                </a:solidFill>
              </a:rPr>
              <a:t> Также появляются накладные расходы на логирование изменений в источнике.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2009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45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00" b="1" dirty="0"/>
              <a:t>Параллельная репликация в несколько БД</a:t>
            </a:r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B5148F0B-745B-467E-89BE-25D96C635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0348" y="1238723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DC873-FCF9-479F-AB26-C0D6B506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43" y="4532009"/>
            <a:ext cx="2314858" cy="1439897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62ECBFB5-5319-44C9-A353-270B9ED2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444" y="3869551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41CE1D64-ADF2-410E-83BE-B8ADF9851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331" y="6673935"/>
            <a:ext cx="1393414" cy="1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racle Database Design - Techasoft">
            <a:extLst>
              <a:ext uri="{FF2B5EF4-FFF2-40B4-BE49-F238E27FC236}">
                <a16:creationId xmlns:a16="http://schemas.microsoft.com/office/drawing/2014/main" id="{1E003EF6-1169-4FBA-BB81-704A6747E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427" y="4532009"/>
            <a:ext cx="1636243" cy="1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Straight">
            <a:extLst>
              <a:ext uri="{FF2B5EF4-FFF2-40B4-BE49-F238E27FC236}">
                <a16:creationId xmlns:a16="http://schemas.microsoft.com/office/drawing/2014/main" id="{B49C10A8-308D-4005-A701-25DCD8764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409397" y="4855458"/>
            <a:ext cx="3547645" cy="914400"/>
          </a:xfrm>
          <a:prstGeom prst="rect">
            <a:avLst/>
          </a:prstGeom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id="{92E33C23-66E6-4E2D-8D7D-67D2A97DF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096760">
            <a:off x="10466900" y="3155924"/>
            <a:ext cx="4829306" cy="914400"/>
          </a:xfrm>
          <a:prstGeom prst="rect">
            <a:avLst/>
          </a:prstGeom>
        </p:spPr>
      </p:pic>
      <p:pic>
        <p:nvPicPr>
          <p:cNvPr id="17" name="Graphic 16" descr="Arrow Straight">
            <a:extLst>
              <a:ext uri="{FF2B5EF4-FFF2-40B4-BE49-F238E27FC236}">
                <a16:creationId xmlns:a16="http://schemas.microsoft.com/office/drawing/2014/main" id="{53D955BD-156A-44E2-A150-1B0634D31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661899" y="5057506"/>
            <a:ext cx="4829306" cy="914400"/>
          </a:xfrm>
          <a:prstGeom prst="rect">
            <a:avLst/>
          </a:prstGeom>
        </p:spPr>
      </p:pic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EEB936EE-A2F8-4502-8229-7F95F6E1F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2116958">
            <a:off x="10558766" y="6559278"/>
            <a:ext cx="4829306" cy="914400"/>
          </a:xfrm>
          <a:prstGeom prst="rect">
            <a:avLst/>
          </a:prstGeom>
        </p:spPr>
      </p:pic>
      <p:sp>
        <p:nvSpPr>
          <p:cNvPr id="19" name="Текст 15">
            <a:extLst>
              <a:ext uri="{FF2B5EF4-FFF2-40B4-BE49-F238E27FC236}">
                <a16:creationId xmlns:a16="http://schemas.microsoft.com/office/drawing/2014/main" id="{2E985FF9-AA8E-4690-A917-AB001C889A78}"/>
              </a:ext>
            </a:extLst>
          </p:cNvPr>
          <p:cNvSpPr txBox="1">
            <a:spLocks/>
          </p:cNvSpPr>
          <p:nvPr/>
        </p:nvSpPr>
        <p:spPr>
          <a:xfrm>
            <a:off x="12310090" y="1926703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A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564E93F5-C6C3-4E06-96B8-CF554498587B}"/>
              </a:ext>
            </a:extLst>
          </p:cNvPr>
          <p:cNvSpPr txBox="1">
            <a:spLocks/>
          </p:cNvSpPr>
          <p:nvPr/>
        </p:nvSpPr>
        <p:spPr>
          <a:xfrm>
            <a:off x="11772979" y="4387504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B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1" name="Текст 15">
            <a:extLst>
              <a:ext uri="{FF2B5EF4-FFF2-40B4-BE49-F238E27FC236}">
                <a16:creationId xmlns:a16="http://schemas.microsoft.com/office/drawing/2014/main" id="{6F7924FB-A39C-47D2-82E7-12F776C8354E}"/>
              </a:ext>
            </a:extLst>
          </p:cNvPr>
          <p:cNvSpPr txBox="1">
            <a:spLocks/>
          </p:cNvSpPr>
          <p:nvPr/>
        </p:nvSpPr>
        <p:spPr>
          <a:xfrm>
            <a:off x="12232203" y="5971906"/>
            <a:ext cx="3450241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3200" b="1" dirty="0" err="1">
                <a:solidFill>
                  <a:schemeClr val="bg1"/>
                </a:solidFill>
                <a:latin typeface="Tinkoff Sans" panose="02000506050000020004" pitchFamily="2" charset="0"/>
              </a:rPr>
              <a:t>Репликат</a:t>
            </a:r>
            <a:r>
              <a:rPr lang="en-US" sz="3200" b="1" dirty="0">
                <a:solidFill>
                  <a:schemeClr val="bg1"/>
                </a:solidFill>
                <a:latin typeface="Tinkoff Sans" panose="02000506050000020004" pitchFamily="2" charset="0"/>
              </a:rPr>
              <a:t>C</a:t>
            </a:r>
            <a:endParaRPr lang="ru-RU" sz="3200" b="1" dirty="0">
              <a:solidFill>
                <a:schemeClr val="bg1"/>
              </a:solidFill>
              <a:latin typeface="Tinkoff Sans" panose="02000506050000020004" pitchFamily="2" charset="0"/>
            </a:endParaRP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C84738D2-A77C-46A7-96B7-99EE42041C71}"/>
              </a:ext>
            </a:extLst>
          </p:cNvPr>
          <p:cNvSpPr txBox="1">
            <a:spLocks/>
          </p:cNvSpPr>
          <p:nvPr/>
        </p:nvSpPr>
        <p:spPr>
          <a:xfrm>
            <a:off x="1423310" y="6480977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A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TABLE_A, TARGET TABLE_A, FILTER (@STREQ(col1,’A’));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6ECEF8B3-1F4B-4813-947B-0AC8787342F4}"/>
              </a:ext>
            </a:extLst>
          </p:cNvPr>
          <p:cNvSpPr txBox="1">
            <a:spLocks/>
          </p:cNvSpPr>
          <p:nvPr/>
        </p:nvSpPr>
        <p:spPr>
          <a:xfrm>
            <a:off x="1423310" y="7860661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B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TABLE_A, TARGET TABLE_A, FILTER (@STREQ(col1,’B’));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28" name="Уровень текста 1…">
            <a:extLst>
              <a:ext uri="{FF2B5EF4-FFF2-40B4-BE49-F238E27FC236}">
                <a16:creationId xmlns:a16="http://schemas.microsoft.com/office/drawing/2014/main" id="{C776AD46-DB70-43FC-BA00-414B90D9AC12}"/>
              </a:ext>
            </a:extLst>
          </p:cNvPr>
          <p:cNvSpPr txBox="1">
            <a:spLocks/>
          </p:cNvSpPr>
          <p:nvPr/>
        </p:nvSpPr>
        <p:spPr>
          <a:xfrm>
            <a:off x="1423310" y="9123966"/>
            <a:ext cx="9032324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 err="1"/>
              <a:t>Репликат</a:t>
            </a:r>
            <a:r>
              <a:rPr lang="en-US" sz="2800" dirty="0"/>
              <a:t>C</a:t>
            </a:r>
          </a:p>
          <a:p>
            <a:pPr marL="0" lvl="1" indent="0" hangingPunct="1">
              <a:lnSpc>
                <a:spcPts val="4000"/>
              </a:lnSpc>
              <a:buNone/>
            </a:pPr>
            <a:r>
              <a:rPr lang="en-US" sz="2800" dirty="0"/>
              <a:t> </a:t>
            </a:r>
            <a:r>
              <a:rPr lang="en-US" sz="2800" dirty="0">
                <a:solidFill>
                  <a:srgbClr val="428BF9"/>
                </a:solidFill>
              </a:rPr>
              <a:t>MAP TABLE_A, TARGET TABLE_A, FILTER (@STREQ(col1,’C’));  </a:t>
            </a:r>
          </a:p>
          <a:p>
            <a:pPr marL="584640" lvl="1" indent="-584640" hangingPunct="1">
              <a:lnSpc>
                <a:spcPts val="4000"/>
              </a:lnSpc>
            </a:pPr>
            <a:endParaRPr lang="ru-RU" sz="2800" dirty="0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398B2A5A-1F7C-4A3B-AAEF-0ACE6F14017A}"/>
              </a:ext>
            </a:extLst>
          </p:cNvPr>
          <p:cNvSpPr txBox="1">
            <a:spLocks/>
          </p:cNvSpPr>
          <p:nvPr/>
        </p:nvSpPr>
        <p:spPr>
          <a:xfrm>
            <a:off x="1007716" y="4460049"/>
            <a:ext cx="2399304" cy="7058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TABLE_A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7A51208B-2CA3-43D5-A50D-E7BA0674BFB4}"/>
              </a:ext>
            </a:extLst>
          </p:cNvPr>
          <p:cNvSpPr txBox="1">
            <a:spLocks/>
          </p:cNvSpPr>
          <p:nvPr/>
        </p:nvSpPr>
        <p:spPr>
          <a:xfrm>
            <a:off x="17158568" y="1415341"/>
            <a:ext cx="1707656" cy="7058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TABLE_A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3" name="object 24">
            <a:extLst>
              <a:ext uri="{FF2B5EF4-FFF2-40B4-BE49-F238E27FC236}">
                <a16:creationId xmlns:a16="http://schemas.microsoft.com/office/drawing/2014/main" id="{A7DCEDF9-BCBC-4A3F-8636-0BCA698AF0B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91370" y="2139918"/>
            <a:ext cx="478329" cy="637772"/>
          </a:xfrm>
          <a:prstGeom prst="rect">
            <a:avLst/>
          </a:prstGeom>
        </p:spPr>
      </p:pic>
      <p:pic>
        <p:nvPicPr>
          <p:cNvPr id="34" name="object 24">
            <a:extLst>
              <a:ext uri="{FF2B5EF4-FFF2-40B4-BE49-F238E27FC236}">
                <a16:creationId xmlns:a16="http://schemas.microsoft.com/office/drawing/2014/main" id="{B3BC490F-575D-4FE6-B253-99D571C0306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7365" y="5370072"/>
            <a:ext cx="478329" cy="637772"/>
          </a:xfrm>
          <a:prstGeom prst="rect">
            <a:avLst/>
          </a:prstGeom>
        </p:spPr>
      </p:pic>
      <p:sp>
        <p:nvSpPr>
          <p:cNvPr id="35" name="Текст 15">
            <a:extLst>
              <a:ext uri="{FF2B5EF4-FFF2-40B4-BE49-F238E27FC236}">
                <a16:creationId xmlns:a16="http://schemas.microsoft.com/office/drawing/2014/main" id="{4D596D89-4ACE-41BC-AF5D-83B1B065A6CD}"/>
              </a:ext>
            </a:extLst>
          </p:cNvPr>
          <p:cNvSpPr txBox="1">
            <a:spLocks/>
          </p:cNvSpPr>
          <p:nvPr/>
        </p:nvSpPr>
        <p:spPr>
          <a:xfrm>
            <a:off x="17291370" y="4034556"/>
            <a:ext cx="1707656" cy="7058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TABLE_A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6" name="object 24">
            <a:extLst>
              <a:ext uri="{FF2B5EF4-FFF2-40B4-BE49-F238E27FC236}">
                <a16:creationId xmlns:a16="http://schemas.microsoft.com/office/drawing/2014/main" id="{19929292-EDC1-4EE4-ABDA-EBB2F18DACE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24172" y="4759133"/>
            <a:ext cx="478329" cy="637772"/>
          </a:xfrm>
          <a:prstGeom prst="rect">
            <a:avLst/>
          </a:prstGeom>
        </p:spPr>
      </p:pic>
      <p:sp>
        <p:nvSpPr>
          <p:cNvPr id="37" name="Текст 15">
            <a:extLst>
              <a:ext uri="{FF2B5EF4-FFF2-40B4-BE49-F238E27FC236}">
                <a16:creationId xmlns:a16="http://schemas.microsoft.com/office/drawing/2014/main" id="{921B7D21-6FAF-4AB7-85BA-001057B67CFD}"/>
              </a:ext>
            </a:extLst>
          </p:cNvPr>
          <p:cNvSpPr txBox="1">
            <a:spLocks/>
          </p:cNvSpPr>
          <p:nvPr/>
        </p:nvSpPr>
        <p:spPr>
          <a:xfrm>
            <a:off x="17426017" y="6623816"/>
            <a:ext cx="1654146" cy="7058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en-US" sz="3200" dirty="0">
                <a:solidFill>
                  <a:srgbClr val="FF7B75"/>
                </a:solidFill>
                <a:latin typeface="Tinkoff Sans" panose="02000506050000020004" pitchFamily="2" charset="0"/>
              </a:rPr>
              <a:t>TABLE_A</a:t>
            </a:r>
            <a:endParaRPr lang="ru-RU" sz="3200" dirty="0">
              <a:solidFill>
                <a:srgbClr val="FF7B75"/>
              </a:solidFill>
              <a:latin typeface="Tinkoff Sans" panose="02000506050000020004" pitchFamily="2" charset="0"/>
            </a:endParaRPr>
          </a:p>
        </p:txBody>
      </p:sp>
      <p:pic>
        <p:nvPicPr>
          <p:cNvPr id="38" name="object 24">
            <a:extLst>
              <a:ext uri="{FF2B5EF4-FFF2-40B4-BE49-F238E27FC236}">
                <a16:creationId xmlns:a16="http://schemas.microsoft.com/office/drawing/2014/main" id="{90CF13D6-7794-4E22-B1E4-18FBF5A0EC2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58819" y="7348393"/>
            <a:ext cx="478329" cy="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2111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4400" b="1" dirty="0"/>
              <a:t>SLA</a:t>
            </a:r>
            <a:endParaRPr lang="ru-RU" sz="4400" b="1" dirty="0"/>
          </a:p>
          <a:p>
            <a:pPr hangingPunct="1"/>
            <a:endParaRPr lang="ru-RU" sz="4400" b="1" dirty="0">
              <a:latin typeface="Tinkoff Sans" panose="02000506050000020004" pitchFamily="2" charset="0"/>
            </a:endParaRPr>
          </a:p>
        </p:txBody>
      </p:sp>
      <p:sp>
        <p:nvSpPr>
          <p:cNvPr id="29" name="Уровень текста 1…">
            <a:extLst>
              <a:ext uri="{FF2B5EF4-FFF2-40B4-BE49-F238E27FC236}">
                <a16:creationId xmlns:a16="http://schemas.microsoft.com/office/drawing/2014/main" id="{A206FC5D-7D0F-4F46-9ADD-2078D8FFC642}"/>
              </a:ext>
            </a:extLst>
          </p:cNvPr>
          <p:cNvSpPr txBox="1">
            <a:spLocks/>
          </p:cNvSpPr>
          <p:nvPr/>
        </p:nvSpPr>
        <p:spPr>
          <a:xfrm>
            <a:off x="1113188" y="1450336"/>
            <a:ext cx="14949799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Не можем позволить длительную репликацию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Репликация «от начала и до конца» не должна быть дольше недели.</a:t>
            </a:r>
          </a:p>
        </p:txBody>
      </p:sp>
    </p:spTree>
    <p:extLst>
      <p:ext uri="{BB962C8B-B14F-4D97-AF65-F5344CB8AC3E}">
        <p14:creationId xmlns:p14="http://schemas.microsoft.com/office/powerpoint/2010/main" val="407158755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5243228" y="7059761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При объемах на источнике более 200</a:t>
            </a:r>
            <a:r>
              <a:rPr lang="en-US" dirty="0"/>
              <a:t>GB</a:t>
            </a:r>
            <a:r>
              <a:rPr lang="ru-RU" dirty="0"/>
              <a:t>. Актуальна при миграции критичных сервисов.</a:t>
            </a:r>
            <a:endParaRPr lang="en-US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5251432" y="6451439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r>
              <a:rPr lang="ru-RU" sz="3248" dirty="0">
                <a:latin typeface="TINKOFFSANS-MEDIUM" panose="02000506050000020004" pitchFamily="2" charset="0"/>
              </a:rPr>
              <a:t> на </a:t>
            </a:r>
            <a:r>
              <a:rPr lang="en-US" sz="3248" dirty="0">
                <a:latin typeface="TINKOFFSANS-MEDIUM" panose="02000506050000020004" pitchFamily="2" charset="0"/>
              </a:rPr>
              <a:t>cutover</a:t>
            </a:r>
            <a:endParaRPr lang="ru-RU" sz="3248" dirty="0">
              <a:latin typeface="TINKOFFSANS-MEDIUM" panose="02000506050000020004" pitchFamily="2" charset="0"/>
            </a:endParaRPr>
          </a:p>
          <a:p>
            <a:pPr hangingPunct="1">
              <a:lnSpc>
                <a:spcPct val="100000"/>
              </a:lnSpc>
            </a:pP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5199845" y="2818257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Как не потерять данные при сложном сценарии миграции.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5208049" y="222341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Сценарии миграций</a:t>
            </a: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5197221" y="4860944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Актуальна при выезде</a:t>
            </a:r>
            <a:r>
              <a:rPr lang="en-US" dirty="0"/>
              <a:t> </a:t>
            </a:r>
            <a:r>
              <a:rPr lang="ru-RU" dirty="0"/>
              <a:t>не более 200</a:t>
            </a:r>
            <a:r>
              <a:rPr lang="en-US" dirty="0"/>
              <a:t>GB </a:t>
            </a:r>
            <a:r>
              <a:rPr lang="ru-RU" dirty="0"/>
              <a:t>и </a:t>
            </a:r>
            <a:r>
              <a:rPr lang="ru-RU" dirty="0" err="1"/>
              <a:t>даунтайме</a:t>
            </a:r>
            <a:r>
              <a:rPr lang="ru-RU" dirty="0"/>
              <a:t> не более</a:t>
            </a:r>
            <a:r>
              <a:rPr lang="en-US" dirty="0"/>
              <a:t> </a:t>
            </a:r>
            <a:r>
              <a:rPr lang="ru-RU" dirty="0"/>
              <a:t>45 минут.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5205425" y="4266103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Миграция с </a:t>
            </a:r>
            <a:r>
              <a:rPr lang="ru-RU" sz="3248" dirty="0" err="1">
                <a:latin typeface="TINKOFFSANS-MEDIUM" panose="02000506050000020004" pitchFamily="2" charset="0"/>
              </a:rPr>
              <a:t>даунтаймом</a:t>
            </a:r>
            <a:r>
              <a:rPr lang="en-US" sz="3248" dirty="0">
                <a:latin typeface="TINKOFFSANS-MEDIUM" panose="02000506050000020004" pitchFamily="2" charset="0"/>
              </a:rPr>
              <a:t> </a:t>
            </a:r>
            <a:r>
              <a:rPr lang="ru-RU" sz="3248" dirty="0">
                <a:latin typeface="TINKOFFSANS-MEDIUM" panose="02000506050000020004" pitchFamily="2" charset="0"/>
              </a:rPr>
              <a:t>до 45 мин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4160774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127" y="2118087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10" y="6346110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О чем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2446508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lang="ru-RU" sz="6000" b="1" dirty="0">
                <a:latin typeface="Tinkoff Sans" panose="02000506050000020004" pitchFamily="2" charset="0"/>
              </a:rPr>
              <a:t>Сценарии миграций</a:t>
            </a:r>
            <a:endParaRPr sz="6000" b="1" dirty="0">
              <a:latin typeface="Tinkoff Sans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3339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139496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156928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Синхронизировать данные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dirty="0">
                <a:solidFill>
                  <a:schemeClr val="bg1"/>
                </a:solidFill>
              </a:rPr>
              <a:t>RO</a:t>
            </a:r>
            <a:r>
              <a:rPr lang="ru-RU" dirty="0">
                <a:solidFill>
                  <a:schemeClr val="bg1"/>
                </a:solidFill>
              </a:rPr>
              <a:t> нагрузку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156928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Продублировать </a:t>
            </a:r>
            <a:r>
              <a:rPr lang="en-US" dirty="0">
                <a:solidFill>
                  <a:schemeClr val="bg1"/>
                </a:solidFill>
              </a:rPr>
              <a:t>RO + </a:t>
            </a:r>
            <a:r>
              <a:rPr lang="en-US" sz="2200" dirty="0">
                <a:solidFill>
                  <a:schemeClr val="bg1"/>
                </a:solidFill>
              </a:rPr>
              <a:t>RW </a:t>
            </a:r>
            <a:r>
              <a:rPr lang="ru-RU" sz="2200" dirty="0">
                <a:solidFill>
                  <a:schemeClr val="bg1"/>
                </a:solidFill>
              </a:rPr>
              <a:t>нагрузку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293142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rgbClr val="FF0000"/>
                </a:solidFill>
              </a:rPr>
              <a:t>Переключиться обратно по пункту 03</a:t>
            </a:r>
            <a:endParaRPr sz="2200" dirty="0">
              <a:solidFill>
                <a:srgbClr val="FF0000"/>
              </a:solidFill>
            </a:endParaRP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293142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dirty="0">
                <a:solidFill>
                  <a:schemeClr val="bg1"/>
                </a:solidFill>
              </a:rPr>
              <a:t>Переключиться на новый источник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668702" y="7033833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endParaRPr lang="ru-RU" sz="10000" dirty="0">
              <a:solidFill>
                <a:schemeClr val="bg1"/>
              </a:solidFill>
            </a:endParaRPr>
          </a:p>
          <a:p>
            <a:pPr marR="5004" indent="13138" algn="ctr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10000" dirty="0">
                <a:solidFill>
                  <a:schemeClr val="bg1"/>
                </a:solidFill>
              </a:rPr>
              <a:t>☺️</a:t>
            </a:r>
            <a:r>
              <a:rPr lang="ru-RU" sz="9600" dirty="0">
                <a:solidFill>
                  <a:schemeClr val="bg1"/>
                </a:solidFill>
              </a:rPr>
              <a:t> 🍻</a:t>
            </a:r>
            <a:endParaRPr lang="ru-RU" sz="10000" dirty="0">
              <a:solidFill>
                <a:schemeClr val="bg1"/>
              </a:solidFill>
            </a:endParaRP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139496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277521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endParaRPr lang="ru-RU" sz="4500" b="1" dirty="0">
              <a:solidFill>
                <a:srgbClr val="FF0000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Как переключаться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3" name="Picture 2" descr="Oracle Database Design - Techasoft">
            <a:extLst>
              <a:ext uri="{FF2B5EF4-FFF2-40B4-BE49-F238E27FC236}">
                <a16:creationId xmlns:a16="http://schemas.microsoft.com/office/drawing/2014/main" id="{6C86C4B5-33CF-9917-7D92-71E87B25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79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6E2E07CC-CA17-5A98-0385-15C27AADE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659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rrow Straight">
            <a:extLst>
              <a:ext uri="{FF2B5EF4-FFF2-40B4-BE49-F238E27FC236}">
                <a16:creationId xmlns:a16="http://schemas.microsoft.com/office/drawing/2014/main" id="{CF00E353-485E-189E-812B-7EA1DD81A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860584" y="4890174"/>
            <a:ext cx="821365" cy="821365"/>
          </a:xfrm>
          <a:prstGeom prst="rect">
            <a:avLst/>
          </a:prstGeom>
        </p:spPr>
      </p:pic>
      <p:pic>
        <p:nvPicPr>
          <p:cNvPr id="6" name="Graphic 5" descr="Arrow Straight">
            <a:extLst>
              <a:ext uri="{FF2B5EF4-FFF2-40B4-BE49-F238E27FC236}">
                <a16:creationId xmlns:a16="http://schemas.microsoft.com/office/drawing/2014/main" id="{5CFE3930-C5BC-513C-29D8-82521D22D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74200" y="3676425"/>
            <a:ext cx="821365" cy="821365"/>
          </a:xfrm>
          <a:prstGeom prst="rect">
            <a:avLst/>
          </a:prstGeom>
        </p:spPr>
      </p:pic>
      <p:pic>
        <p:nvPicPr>
          <p:cNvPr id="14" name="Graphic 13" descr="Arrow Straight">
            <a:extLst>
              <a:ext uri="{FF2B5EF4-FFF2-40B4-BE49-F238E27FC236}">
                <a16:creationId xmlns:a16="http://schemas.microsoft.com/office/drawing/2014/main" id="{EDDA4E51-52A8-0969-BFF1-8668F811A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763107" y="3676425"/>
            <a:ext cx="821365" cy="821365"/>
          </a:xfrm>
          <a:prstGeom prst="rect">
            <a:avLst/>
          </a:prstGeom>
        </p:spPr>
      </p:pic>
      <p:pic>
        <p:nvPicPr>
          <p:cNvPr id="15" name="Picture 14" descr="Oracle Database Design - Techasoft">
            <a:extLst>
              <a:ext uri="{FF2B5EF4-FFF2-40B4-BE49-F238E27FC236}">
                <a16:creationId xmlns:a16="http://schemas.microsoft.com/office/drawing/2014/main" id="{0C2B763F-854E-77C8-3AED-54DA118D9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5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E1CB659E-2476-6DF4-4AAC-993AE7F5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565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 Straight">
            <a:extLst>
              <a:ext uri="{FF2B5EF4-FFF2-40B4-BE49-F238E27FC236}">
                <a16:creationId xmlns:a16="http://schemas.microsoft.com/office/drawing/2014/main" id="{44441419-A3CD-172B-0413-D0C0DEDF7C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633106" y="3676425"/>
            <a:ext cx="821365" cy="821365"/>
          </a:xfrm>
          <a:prstGeom prst="rect">
            <a:avLst/>
          </a:prstGeom>
        </p:spPr>
      </p:pic>
      <p:pic>
        <p:nvPicPr>
          <p:cNvPr id="25" name="Graphic 24" descr="Arrow Straight">
            <a:extLst>
              <a:ext uri="{FF2B5EF4-FFF2-40B4-BE49-F238E27FC236}">
                <a16:creationId xmlns:a16="http://schemas.microsoft.com/office/drawing/2014/main" id="{D20EA371-492A-1506-E923-E3A0DE049E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022013" y="3676425"/>
            <a:ext cx="821365" cy="821365"/>
          </a:xfrm>
          <a:prstGeom prst="rect">
            <a:avLst/>
          </a:prstGeom>
        </p:spPr>
      </p:pic>
      <p:pic>
        <p:nvPicPr>
          <p:cNvPr id="26" name="Graphic 25" descr="Arrow Straight">
            <a:extLst>
              <a:ext uri="{FF2B5EF4-FFF2-40B4-BE49-F238E27FC236}">
                <a16:creationId xmlns:a16="http://schemas.microsoft.com/office/drawing/2014/main" id="{C8986504-949E-93AC-AF66-07497DCF0A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0343571" y="3679017"/>
            <a:ext cx="821365" cy="821365"/>
          </a:xfrm>
          <a:prstGeom prst="rect">
            <a:avLst/>
          </a:prstGeom>
        </p:spPr>
      </p:pic>
      <p:pic>
        <p:nvPicPr>
          <p:cNvPr id="27" name="Picture 26" descr="Oracle Database Design - Techasoft">
            <a:extLst>
              <a:ext uri="{FF2B5EF4-FFF2-40B4-BE49-F238E27FC236}">
                <a16:creationId xmlns:a16="http://schemas.microsoft.com/office/drawing/2014/main" id="{4C99C168-3F8B-67B8-A975-88FBCEE1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0241" y="4530428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5A5510C2-9ED9-8CD3-A2FA-3AFC1FF5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521" y="4497726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 descr="Arrow Straight">
            <a:extLst>
              <a:ext uri="{FF2B5EF4-FFF2-40B4-BE49-F238E27FC236}">
                <a16:creationId xmlns:a16="http://schemas.microsoft.com/office/drawing/2014/main" id="{ABDC1B17-9FFB-761A-EAD4-5FD53A74C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6354813" y="3675061"/>
            <a:ext cx="821365" cy="821365"/>
          </a:xfrm>
          <a:prstGeom prst="rect">
            <a:avLst/>
          </a:prstGeom>
        </p:spPr>
      </p:pic>
      <p:pic>
        <p:nvPicPr>
          <p:cNvPr id="38" name="Graphic 37" descr="Arrow Straight">
            <a:extLst>
              <a:ext uri="{FF2B5EF4-FFF2-40B4-BE49-F238E27FC236}">
                <a16:creationId xmlns:a16="http://schemas.microsoft.com/office/drawing/2014/main" id="{C74E6BAD-EE41-CC69-F2EB-EF8A3D63C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6764300" y="3676425"/>
            <a:ext cx="821365" cy="821365"/>
          </a:xfrm>
          <a:prstGeom prst="rect">
            <a:avLst/>
          </a:prstGeom>
        </p:spPr>
      </p:pic>
      <p:pic>
        <p:nvPicPr>
          <p:cNvPr id="43" name="Picture 42" descr="Oracle Database Design - Techasoft">
            <a:extLst>
              <a:ext uri="{FF2B5EF4-FFF2-40B4-BE49-F238E27FC236}">
                <a16:creationId xmlns:a16="http://schemas.microsoft.com/office/drawing/2014/main" id="{B73D1AB2-168E-7C9E-59A8-7B133EF2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35" y="8630070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03778793-DB0A-A9A6-2AAC-21B280FBF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5" y="8597368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phic 44" descr="Arrow Straight">
            <a:extLst>
              <a:ext uri="{FF2B5EF4-FFF2-40B4-BE49-F238E27FC236}">
                <a16:creationId xmlns:a16="http://schemas.microsoft.com/office/drawing/2014/main" id="{5AAF55BC-886B-6876-75E5-D5A38C080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814187" y="7776067"/>
            <a:ext cx="821365" cy="821365"/>
          </a:xfrm>
          <a:prstGeom prst="rect">
            <a:avLst/>
          </a:prstGeom>
        </p:spPr>
      </p:pic>
      <p:pic>
        <p:nvPicPr>
          <p:cNvPr id="46" name="Graphic 45" descr="Arrow Straight">
            <a:extLst>
              <a:ext uri="{FF2B5EF4-FFF2-40B4-BE49-F238E27FC236}">
                <a16:creationId xmlns:a16="http://schemas.microsoft.com/office/drawing/2014/main" id="{F2DE9474-1517-18BF-6760-3FCDAA36C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203094" y="7776067"/>
            <a:ext cx="821365" cy="821365"/>
          </a:xfrm>
          <a:prstGeom prst="rect">
            <a:avLst/>
          </a:prstGeom>
        </p:spPr>
      </p:pic>
      <p:pic>
        <p:nvPicPr>
          <p:cNvPr id="48" name="Picture 47" descr="Oracle Database Design - Techasoft">
            <a:extLst>
              <a:ext uri="{FF2B5EF4-FFF2-40B4-BE49-F238E27FC236}">
                <a16:creationId xmlns:a16="http://schemas.microsoft.com/office/drawing/2014/main" id="{5B052371-3082-E2B9-DDAE-17C4DFD0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106" y="8634877"/>
            <a:ext cx="1500814" cy="15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CC515FBD-217B-C73F-7EE9-5BB3597A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386" y="8602175"/>
            <a:ext cx="1125970" cy="159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Arrow Straight">
            <a:extLst>
              <a:ext uri="{FF2B5EF4-FFF2-40B4-BE49-F238E27FC236}">
                <a16:creationId xmlns:a16="http://schemas.microsoft.com/office/drawing/2014/main" id="{10C6E9D1-7778-BEA9-AE2F-EAB9CF033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061291" y="7779510"/>
            <a:ext cx="821365" cy="821365"/>
          </a:xfrm>
          <a:prstGeom prst="rect">
            <a:avLst/>
          </a:prstGeom>
        </p:spPr>
      </p:pic>
      <p:pic>
        <p:nvPicPr>
          <p:cNvPr id="52" name="Graphic 51" descr="Arrow Straight">
            <a:extLst>
              <a:ext uri="{FF2B5EF4-FFF2-40B4-BE49-F238E27FC236}">
                <a16:creationId xmlns:a16="http://schemas.microsoft.com/office/drawing/2014/main" id="{25040107-F9A6-0C6D-DC50-A408DABED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7671447" y="7779510"/>
            <a:ext cx="821365" cy="821365"/>
          </a:xfrm>
          <a:prstGeom prst="rect">
            <a:avLst/>
          </a:prstGeom>
        </p:spPr>
      </p:pic>
      <p:pic>
        <p:nvPicPr>
          <p:cNvPr id="57" name="Graphic 56" descr="Arrow Straight">
            <a:extLst>
              <a:ext uri="{FF2B5EF4-FFF2-40B4-BE49-F238E27FC236}">
                <a16:creationId xmlns:a16="http://schemas.microsoft.com/office/drawing/2014/main" id="{86DEF198-FB06-5C01-1EAA-585355F5B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3833118" y="3675061"/>
            <a:ext cx="821365" cy="821365"/>
          </a:xfrm>
          <a:prstGeom prst="rect">
            <a:avLst/>
          </a:prstGeom>
        </p:spPr>
      </p:pic>
      <p:pic>
        <p:nvPicPr>
          <p:cNvPr id="58" name="Graphic 57" descr="Arrow Straight">
            <a:extLst>
              <a:ext uri="{FF2B5EF4-FFF2-40B4-BE49-F238E27FC236}">
                <a16:creationId xmlns:a16="http://schemas.microsoft.com/office/drawing/2014/main" id="{AAED765D-11FD-482D-0449-1E5EC799C9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4242605" y="3676425"/>
            <a:ext cx="821365" cy="821365"/>
          </a:xfrm>
          <a:prstGeom prst="rect">
            <a:avLst/>
          </a:prstGeom>
        </p:spPr>
      </p:pic>
      <p:pic>
        <p:nvPicPr>
          <p:cNvPr id="61" name="Graphic 60" descr="Surprised face with solid fill">
            <a:extLst>
              <a:ext uri="{FF2B5EF4-FFF2-40B4-BE49-F238E27FC236}">
                <a16:creationId xmlns:a16="http://schemas.microsoft.com/office/drawing/2014/main" id="{FBA2F545-C191-66C5-C8A8-400DFDF91C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43571" y="7804415"/>
            <a:ext cx="914400" cy="914400"/>
          </a:xfrm>
          <a:prstGeom prst="rect">
            <a:avLst/>
          </a:prstGeom>
        </p:spPr>
      </p:pic>
      <p:pic>
        <p:nvPicPr>
          <p:cNvPr id="8" name="Graphic 7" descr="Arrow Straight">
            <a:extLst>
              <a:ext uri="{FF2B5EF4-FFF2-40B4-BE49-F238E27FC236}">
                <a16:creationId xmlns:a16="http://schemas.microsoft.com/office/drawing/2014/main" id="{3041D4B2-301C-CC58-5EB3-99AF7A4FA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170053" y="4870152"/>
            <a:ext cx="821365" cy="821365"/>
          </a:xfrm>
          <a:prstGeom prst="rect">
            <a:avLst/>
          </a:prstGeom>
        </p:spPr>
      </p:pic>
      <p:pic>
        <p:nvPicPr>
          <p:cNvPr id="11" name="Graphic 10" descr="No sign">
            <a:extLst>
              <a:ext uri="{FF2B5EF4-FFF2-40B4-BE49-F238E27FC236}">
                <a16:creationId xmlns:a16="http://schemas.microsoft.com/office/drawing/2014/main" id="{9D2E7BBC-C09E-A293-8925-8A645533F2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87705" y="8864159"/>
            <a:ext cx="1154143" cy="1154143"/>
          </a:xfrm>
          <a:prstGeom prst="rect">
            <a:avLst/>
          </a:prstGeom>
        </p:spPr>
      </p:pic>
      <p:pic>
        <p:nvPicPr>
          <p:cNvPr id="10" name="Graphic 9" descr="Forbidden">
            <a:extLst>
              <a:ext uri="{FF2B5EF4-FFF2-40B4-BE49-F238E27FC236}">
                <a16:creationId xmlns:a16="http://schemas.microsoft.com/office/drawing/2014/main" id="{A310C65A-9366-CC61-7741-06941CB367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05699" y="6246058"/>
            <a:ext cx="914400" cy="914400"/>
          </a:xfrm>
          <a:prstGeom prst="rect">
            <a:avLst/>
          </a:prstGeom>
        </p:spPr>
      </p:pic>
      <p:pic>
        <p:nvPicPr>
          <p:cNvPr id="9" name="Graphic 8" descr="Arrow Straight">
            <a:extLst>
              <a:ext uri="{FF2B5EF4-FFF2-40B4-BE49-F238E27FC236}">
                <a16:creationId xmlns:a16="http://schemas.microsoft.com/office/drawing/2014/main" id="{46B86571-4C64-85EF-DA7B-154CAC805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5132708" y="134954"/>
            <a:ext cx="821365" cy="821365"/>
          </a:xfrm>
          <a:prstGeom prst="rect">
            <a:avLst/>
          </a:prstGeom>
        </p:spPr>
      </p:pic>
      <p:pic>
        <p:nvPicPr>
          <p:cNvPr id="12" name="Graphic 11" descr="Arrow Straight">
            <a:extLst>
              <a:ext uri="{FF2B5EF4-FFF2-40B4-BE49-F238E27FC236}">
                <a16:creationId xmlns:a16="http://schemas.microsoft.com/office/drawing/2014/main" id="{E69A1D4F-F3B5-805B-3C7F-C5FF30B135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5132707" y="855305"/>
            <a:ext cx="821365" cy="821365"/>
          </a:xfrm>
          <a:prstGeom prst="rect">
            <a:avLst/>
          </a:prstGeom>
        </p:spPr>
      </p:pic>
      <p:sp>
        <p:nvSpPr>
          <p:cNvPr id="13" name="Текст 22">
            <a:extLst>
              <a:ext uri="{FF2B5EF4-FFF2-40B4-BE49-F238E27FC236}">
                <a16:creationId xmlns:a16="http://schemas.microsoft.com/office/drawing/2014/main" id="{545A1E3B-4421-B760-ADFC-ABAC89057D03}"/>
              </a:ext>
            </a:extLst>
          </p:cNvPr>
          <p:cNvSpPr txBox="1">
            <a:spLocks/>
          </p:cNvSpPr>
          <p:nvPr/>
        </p:nvSpPr>
        <p:spPr>
          <a:xfrm>
            <a:off x="16121780" y="248833"/>
            <a:ext cx="2503895" cy="13535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- пишем и читаем</a:t>
            </a:r>
          </a:p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- читаем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3B4E6115-6463-B66B-1C02-4265FC6FFD36}"/>
              </a:ext>
            </a:extLst>
          </p:cNvPr>
          <p:cNvSpPr txBox="1">
            <a:spLocks/>
          </p:cNvSpPr>
          <p:nvPr/>
        </p:nvSpPr>
        <p:spPr>
          <a:xfrm>
            <a:off x="2481599" y="10263673"/>
            <a:ext cx="6200012" cy="5547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285750" indent="-285750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–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применим только при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CDC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35B48EA-48BA-DBF6-6182-D21B3E545FFB}"/>
              </a:ext>
            </a:extLst>
          </p:cNvPr>
          <p:cNvSpPr txBox="1">
            <a:spLocks/>
          </p:cNvSpPr>
          <p:nvPr/>
        </p:nvSpPr>
        <p:spPr>
          <a:xfrm>
            <a:off x="2470227" y="10552553"/>
            <a:ext cx="6200012" cy="5547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285750" indent="-285750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03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можно поменять местами</a:t>
            </a:r>
          </a:p>
        </p:txBody>
      </p:sp>
    </p:spTree>
    <p:extLst>
      <p:ext uri="{BB962C8B-B14F-4D97-AF65-F5344CB8AC3E}">
        <p14:creationId xmlns:p14="http://schemas.microsoft.com/office/powerpoint/2010/main" val="4511110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862204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Сценарий для </a:t>
            </a:r>
            <a:r>
              <a:rPr lang="en-US" sz="6000" b="1" dirty="0">
                <a:solidFill>
                  <a:srgbClr val="FF0000"/>
                </a:solidFill>
                <a:latin typeface="Tinkoff Sans" panose="02000506050000020004" pitchFamily="2" charset="0"/>
              </a:rPr>
              <a:t>Insert Only</a:t>
            </a:r>
            <a:r>
              <a:rPr lang="en-US" sz="6000" b="1" dirty="0">
                <a:latin typeface="Tinkoff Sans" panose="02000506050000020004" pitchFamily="2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</a:rPr>
              <a:t>нагрузки без синхронизации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2BE449B-0E8E-B27E-DFD5-52772C68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567889"/>
              </p:ext>
            </p:extLst>
          </p:nvPr>
        </p:nvGraphicFramePr>
        <p:xfrm>
          <a:off x="13082729" y="1654733"/>
          <a:ext cx="2491317" cy="8308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  <a:endParaRPr lang="en-RU" sz="1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95196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100007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Q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45634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49427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100008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R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0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02313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100009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S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35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2387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100010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T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</a:t>
                      </a:r>
                    </a:p>
                  </a:txBody>
                  <a:tcPr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6636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E9738-C703-2748-07F6-65E91AA13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22400"/>
              </p:ext>
            </p:extLst>
          </p:nvPr>
        </p:nvGraphicFramePr>
        <p:xfrm>
          <a:off x="6565595" y="2238230"/>
          <a:ext cx="6049962" cy="320286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20286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CBE4D6-A015-2767-4DA4-F11FB370E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562490"/>
              </p:ext>
            </p:extLst>
          </p:nvPr>
        </p:nvGraphicFramePr>
        <p:xfrm>
          <a:off x="6565595" y="5834763"/>
          <a:ext cx="6049962" cy="2417868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241786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100000 and ID &lt;= 100007"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3" name="Текст 15">
            <a:extLst>
              <a:ext uri="{FF2B5EF4-FFF2-40B4-BE49-F238E27FC236}">
                <a16:creationId xmlns:a16="http://schemas.microsoft.com/office/drawing/2014/main" id="{0FC8BC5E-C77E-C310-BFB5-26071820EE6D}"/>
              </a:ext>
            </a:extLst>
          </p:cNvPr>
          <p:cNvSpPr txBox="1">
            <a:spLocks/>
          </p:cNvSpPr>
          <p:nvPr/>
        </p:nvSpPr>
        <p:spPr>
          <a:xfrm>
            <a:off x="2763726" y="2126804"/>
            <a:ext cx="824737" cy="7032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" name="Текст 15">
            <a:extLst>
              <a:ext uri="{FF2B5EF4-FFF2-40B4-BE49-F238E27FC236}">
                <a16:creationId xmlns:a16="http://schemas.microsoft.com/office/drawing/2014/main" id="{643BD56B-DA55-1800-86EB-FC0661E32AE5}"/>
              </a:ext>
            </a:extLst>
          </p:cNvPr>
          <p:cNvSpPr txBox="1">
            <a:spLocks/>
          </p:cNvSpPr>
          <p:nvPr/>
        </p:nvSpPr>
        <p:spPr>
          <a:xfrm>
            <a:off x="2763726" y="5537707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8" name="Текст 15">
            <a:extLst>
              <a:ext uri="{FF2B5EF4-FFF2-40B4-BE49-F238E27FC236}">
                <a16:creationId xmlns:a16="http://schemas.microsoft.com/office/drawing/2014/main" id="{625F277C-E6EA-F2A8-E177-C0C6F43F7CED}"/>
              </a:ext>
            </a:extLst>
          </p:cNvPr>
          <p:cNvSpPr txBox="1">
            <a:spLocks/>
          </p:cNvSpPr>
          <p:nvPr/>
        </p:nvSpPr>
        <p:spPr>
          <a:xfrm>
            <a:off x="2763726" y="8229758"/>
            <a:ext cx="680737" cy="703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chemeClr val="bg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10" name="Текст 22">
            <a:extLst>
              <a:ext uri="{FF2B5EF4-FFF2-40B4-BE49-F238E27FC236}">
                <a16:creationId xmlns:a16="http://schemas.microsoft.com/office/drawing/2014/main" id="{91F09D69-5000-7D58-0308-EA09680C3390}"/>
              </a:ext>
            </a:extLst>
          </p:cNvPr>
          <p:cNvSpPr txBox="1">
            <a:spLocks/>
          </p:cNvSpPr>
          <p:nvPr/>
        </p:nvSpPr>
        <p:spPr>
          <a:xfrm>
            <a:off x="2763726" y="2952718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основную часть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Текст 22">
            <a:extLst>
              <a:ext uri="{FF2B5EF4-FFF2-40B4-BE49-F238E27FC236}">
                <a16:creationId xmlns:a16="http://schemas.microsoft.com/office/drawing/2014/main" id="{F2FE1BF2-4DB6-364E-9F07-E331E921CFDB}"/>
              </a:ext>
            </a:extLst>
          </p:cNvPr>
          <p:cNvSpPr txBox="1">
            <a:spLocks/>
          </p:cNvSpPr>
          <p:nvPr/>
        </p:nvSpPr>
        <p:spPr>
          <a:xfrm>
            <a:off x="2763753" y="6212719"/>
            <a:ext cx="3591660" cy="20453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Перелить подготовительную часть для выполнения короткого </a:t>
            </a:r>
            <a:r>
              <a:rPr lang="ru-RU" dirty="0" err="1">
                <a:solidFill>
                  <a:schemeClr val="bg1"/>
                </a:solidFill>
              </a:rPr>
              <a:t>даунтайма</a:t>
            </a:r>
            <a:r>
              <a:rPr lang="ru-RU" dirty="0">
                <a:solidFill>
                  <a:schemeClr val="bg1"/>
                </a:solidFill>
              </a:rPr>
              <a:t>. Построить индексы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Текст 22">
            <a:extLst>
              <a:ext uri="{FF2B5EF4-FFF2-40B4-BE49-F238E27FC236}">
                <a16:creationId xmlns:a16="http://schemas.microsoft.com/office/drawing/2014/main" id="{11AE16EE-093B-DD4A-889B-74700135A94B}"/>
              </a:ext>
            </a:extLst>
          </p:cNvPr>
          <p:cNvSpPr txBox="1">
            <a:spLocks/>
          </p:cNvSpPr>
          <p:nvPr/>
        </p:nvSpPr>
        <p:spPr>
          <a:xfrm>
            <a:off x="2763726" y="8990815"/>
            <a:ext cx="3591660" cy="1274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L="0" marR="5085" indent="13351" algn="l" defTabSz="457200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dirty="0">
                <a:solidFill>
                  <a:schemeClr val="bg1"/>
                </a:solidFill>
              </a:rPr>
              <a:t>Остановить нагрузку, перелить остаток, запустить приложение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545D22A-F08C-2504-F849-20E3698F0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26053"/>
              </p:ext>
            </p:extLst>
          </p:nvPr>
        </p:nvGraphicFramePr>
        <p:xfrm>
          <a:off x="6565595" y="8646304"/>
          <a:ext cx="6049962" cy="1714639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17146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" ID &gt; 100007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…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FF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1310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Доливка исторических данных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4CDA25-AD3E-4636-4115-AD0035643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89662"/>
              </p:ext>
            </p:extLst>
          </p:nvPr>
        </p:nvGraphicFramePr>
        <p:xfrm>
          <a:off x="10606237" y="3551655"/>
          <a:ext cx="2491317" cy="6420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439">
                  <a:extLst>
                    <a:ext uri="{9D8B030D-6E8A-4147-A177-3AD203B41FA5}">
                      <a16:colId xmlns:a16="http://schemas.microsoft.com/office/drawing/2014/main" val="2883176071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880479593"/>
                    </a:ext>
                  </a:extLst>
                </a:gridCol>
                <a:gridCol w="830439">
                  <a:extLst>
                    <a:ext uri="{9D8B030D-6E8A-4147-A177-3AD203B41FA5}">
                      <a16:colId xmlns:a16="http://schemas.microsoft.com/office/drawing/2014/main" val="1771780867"/>
                    </a:ext>
                  </a:extLst>
                </a:gridCol>
              </a:tblGrid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ID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b="1" dirty="0"/>
                        <a:t>VALUE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6865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07258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04451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8296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4678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1758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77432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F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247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3910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G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12954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H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235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4639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…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211168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100000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J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/>
                        <a:t>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8221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56764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6884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9580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894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37149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RU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927080"/>
                  </a:ext>
                </a:extLst>
              </a:tr>
              <a:tr h="377648"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100006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P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sz="1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9586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559BCC-B505-4F79-71E0-B48DBDF1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64294"/>
              </p:ext>
            </p:extLst>
          </p:nvPr>
        </p:nvGraphicFramePr>
        <p:xfrm>
          <a:off x="4027111" y="3946236"/>
          <a:ext cx="6049962" cy="3784600"/>
        </p:xfrm>
        <a:graphic>
          <a:graphicData uri="http://schemas.openxmlformats.org/drawingml/2006/table">
            <a:tbl>
              <a:tblPr>
                <a:effectLst>
                  <a:outerShdw blurRad="152400" dist="38100" dir="2700000" algn="tl" rotWithShape="0">
                    <a:prstClr val="black">
                      <a:alpha val="76000"/>
                    </a:prstClr>
                  </a:outerShdw>
                </a:effectLst>
              </a:tblPr>
              <a:tblGrid>
                <a:gridCol w="6049962">
                  <a:extLst>
                    <a:ext uri="{9D8B030D-6E8A-4147-A177-3AD203B41FA5}">
                      <a16:colId xmlns:a16="http://schemas.microsoft.com/office/drawing/2014/main" val="2313266168"/>
                    </a:ext>
                  </a:extLst>
                </a:gridCol>
              </a:tblGrid>
              <a:tr h="3623736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"TEST",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toSchemaName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"PUBLIC",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toTableName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fetchHintClause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"/*+ 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no_index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(TABLE1) */",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fetchWhereClause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" ID &lt;= 100000 "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fromTaskName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"TABLE1_TASK",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  "</a:t>
                      </a:r>
                      <a:r>
                        <a:rPr lang="en-US" sz="1600" b="0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columnToColumn</a:t>
                      </a: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" : {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  …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  }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 }</a:t>
                      </a:r>
                      <a:b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64194"/>
                  </a:ext>
                </a:extLst>
              </a:tr>
            </a:tbl>
          </a:graphicData>
        </a:graphic>
      </p:graphicFrame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7E268CE2-0B11-7ADE-4D69-63159576680C}"/>
              </a:ext>
            </a:extLst>
          </p:cNvPr>
          <p:cNvSpPr txBox="1">
            <a:spLocks/>
          </p:cNvSpPr>
          <p:nvPr/>
        </p:nvSpPr>
        <p:spPr>
          <a:xfrm>
            <a:off x="3498057" y="1887281"/>
            <a:ext cx="11214234" cy="131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Возможна, если исторические данные доступны в прежнем источнике </a:t>
            </a:r>
            <a:endParaRPr lang="en-US" sz="2800" dirty="0"/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Для уменьшения времени создания индексов</a:t>
            </a:r>
          </a:p>
        </p:txBody>
      </p:sp>
    </p:spTree>
    <p:extLst>
      <p:ext uri="{BB962C8B-B14F-4D97-AF65-F5344CB8AC3E}">
        <p14:creationId xmlns:p14="http://schemas.microsoft.com/office/powerpoint/2010/main" val="7530354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29748</TotalTime>
  <Words>4836</Words>
  <Application>Microsoft Macintosh PowerPoint</Application>
  <PresentationFormat>Custom</PresentationFormat>
  <Paragraphs>606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Wingdings</vt:lpstr>
      <vt:lpstr>Tinkoff Sans</vt:lpstr>
      <vt:lpstr>Arial</vt:lpstr>
      <vt:lpstr>Consolas</vt:lpstr>
      <vt:lpstr>TINKOFFSANS-MEDIUM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Dmitrii Rudik</cp:lastModifiedBy>
  <cp:revision>691</cp:revision>
  <dcterms:modified xsi:type="dcterms:W3CDTF">2024-03-27T10:51:52Z</dcterms:modified>
</cp:coreProperties>
</file>